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60" r:id="rId4"/>
    <p:sldId id="261" r:id="rId5"/>
    <p:sldId id="259" r:id="rId6"/>
    <p:sldId id="272" r:id="rId7"/>
    <p:sldId id="295" r:id="rId8"/>
    <p:sldId id="282" r:id="rId9"/>
    <p:sldId id="296" r:id="rId10"/>
    <p:sldId id="297" r:id="rId11"/>
    <p:sldId id="284" r:id="rId12"/>
    <p:sldId id="285" r:id="rId13"/>
    <p:sldId id="286" r:id="rId14"/>
    <p:sldId id="263" r:id="rId15"/>
    <p:sldId id="273" r:id="rId16"/>
    <p:sldId id="290" r:id="rId17"/>
    <p:sldId id="289" r:id="rId18"/>
    <p:sldId id="288" r:id="rId19"/>
    <p:sldId id="287" r:id="rId20"/>
    <p:sldId id="270" r:id="rId21"/>
    <p:sldId id="275" r:id="rId22"/>
    <p:sldId id="304" r:id="rId23"/>
    <p:sldId id="303" r:id="rId24"/>
    <p:sldId id="302" r:id="rId25"/>
    <p:sldId id="301" r:id="rId26"/>
    <p:sldId id="300" r:id="rId27"/>
    <p:sldId id="299" r:id="rId28"/>
    <p:sldId id="298" r:id="rId29"/>
    <p:sldId id="305" r:id="rId30"/>
    <p:sldId id="306" r:id="rId31"/>
    <p:sldId id="307" r:id="rId32"/>
    <p:sldId id="269" r:id="rId33"/>
    <p:sldId id="276" r:id="rId34"/>
    <p:sldId id="308" r:id="rId35"/>
    <p:sldId id="268" r:id="rId36"/>
    <p:sldId id="277" r:id="rId37"/>
    <p:sldId id="309" r:id="rId38"/>
    <p:sldId id="267" r:id="rId39"/>
    <p:sldId id="310" r:id="rId40"/>
    <p:sldId id="312" r:id="rId41"/>
    <p:sldId id="311" r:id="rId42"/>
    <p:sldId id="313" r:id="rId43"/>
    <p:sldId id="314" r:id="rId44"/>
    <p:sldId id="315" r:id="rId45"/>
    <p:sldId id="266" r:id="rId46"/>
    <p:sldId id="279" r:id="rId47"/>
    <p:sldId id="316" r:id="rId48"/>
    <p:sldId id="317" r:id="rId49"/>
    <p:sldId id="265" r:id="rId50"/>
    <p:sldId id="280" r:id="rId51"/>
    <p:sldId id="329" r:id="rId52"/>
    <p:sldId id="330" r:id="rId53"/>
    <p:sldId id="264" r:id="rId54"/>
    <p:sldId id="281" r:id="rId55"/>
    <p:sldId id="325" r:id="rId56"/>
    <p:sldId id="324" r:id="rId57"/>
    <p:sldId id="326" r:id="rId58"/>
    <p:sldId id="327" r:id="rId59"/>
    <p:sldId id="331" r:id="rId60"/>
    <p:sldId id="32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E00"/>
    <a:srgbClr val="DE7400"/>
    <a:srgbClr val="4E863A"/>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5B8DFF-3B96-41A0-9B28-6E55A2E48E01}" type="datetimeFigureOut">
              <a:rPr lang="en-US" smtClean="0"/>
              <a:t>10/29/2020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DAC6CA-E053-4EC7-B801-A64BBB9841B3}" type="slidenum">
              <a:rPr lang="en-US" smtClean="0"/>
              <a:t>‹#›</a:t>
            </a:fld>
            <a:endParaRPr lang="en-US"/>
          </a:p>
        </p:txBody>
      </p:sp>
    </p:spTree>
    <p:extLst>
      <p:ext uri="{BB962C8B-B14F-4D97-AF65-F5344CB8AC3E}">
        <p14:creationId xmlns:p14="http://schemas.microsoft.com/office/powerpoint/2010/main" val="293271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295400"/>
            <a:ext cx="4038600" cy="1066800"/>
          </a:xfrm>
        </p:spPr>
        <p:txBody>
          <a:bodyPr>
            <a:noAutofit/>
          </a:bodyPr>
          <a:lstStyle>
            <a:lvl1pPr algn="ctr">
              <a:defRPr sz="3600" baseline="0">
                <a:solidFill>
                  <a:schemeClr val="tx1">
                    <a:lumMod val="85000"/>
                    <a:lumOff val="15000"/>
                  </a:schemeClr>
                </a:solidFill>
              </a:defRPr>
            </a:lvl1pPr>
          </a:lstStyle>
          <a:p>
            <a:r>
              <a:rPr lang="en-US" dirty="0" smtClean="0"/>
              <a:t>Your Master Title</a:t>
            </a:r>
            <a:endParaRPr lang="en-US" dirty="0"/>
          </a:p>
        </p:txBody>
      </p:sp>
      <p:sp>
        <p:nvSpPr>
          <p:cNvPr id="3" name="Subtitle 2"/>
          <p:cNvSpPr>
            <a:spLocks noGrp="1"/>
          </p:cNvSpPr>
          <p:nvPr>
            <p:ph type="subTitle" idx="1"/>
          </p:nvPr>
        </p:nvSpPr>
        <p:spPr>
          <a:xfrm>
            <a:off x="215900" y="2413000"/>
            <a:ext cx="3429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8965" y="1443835"/>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6710784" cy="1143000"/>
          </a:xfrm>
        </p:spPr>
        <p:txBody>
          <a:bodyPr>
            <a:normAutofit/>
          </a:bodyPr>
          <a:lstStyle>
            <a:lvl1pPr algn="l">
              <a:defRPr sz="360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133600" y="1778798"/>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73697"/>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73697"/>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image" Target="../media/image56.png"/><Relationship Id="rId16" Type="http://schemas.openxmlformats.org/officeDocument/2006/relationships/image" Target="../media/image70.jpe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jpeg"/></Relationships>
</file>

<file path=ppt/slides/_rels/slide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mailto:learningcenter@clev.frb.org"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www.usmint.gov/"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5400"/>
            <a:ext cx="4038600" cy="1524000"/>
          </a:xfrm>
        </p:spPr>
        <p:txBody>
          <a:bodyPr>
            <a:normAutofit/>
          </a:bodyPr>
          <a:lstStyle/>
          <a:p>
            <a:r>
              <a:rPr lang="en-US" dirty="0" smtClean="0"/>
              <a:t>Coin Collecting</a:t>
            </a:r>
            <a:br>
              <a:rPr lang="en-US" dirty="0" smtClean="0"/>
            </a:br>
            <a:r>
              <a:rPr lang="en-US" dirty="0" smtClean="0"/>
              <a:t>Merit Badge</a:t>
            </a:r>
            <a:endParaRPr lang="en-US" dirty="0"/>
          </a:p>
        </p:txBody>
      </p:sp>
      <p:sp>
        <p:nvSpPr>
          <p:cNvPr id="3" name="Subtitle 2"/>
          <p:cNvSpPr>
            <a:spLocks noGrp="1"/>
          </p:cNvSpPr>
          <p:nvPr>
            <p:ph type="subTitle" idx="1"/>
          </p:nvPr>
        </p:nvSpPr>
        <p:spPr>
          <a:xfrm>
            <a:off x="228600" y="2819400"/>
            <a:ext cx="3429000" cy="914400"/>
          </a:xfrm>
        </p:spPr>
        <p:txBody>
          <a:bodyPr/>
          <a:lstStyle/>
          <a:p>
            <a:r>
              <a:rPr lang="en-US" dirty="0" smtClean="0"/>
              <a:t>Troop 344/9344</a:t>
            </a:r>
          </a:p>
          <a:p>
            <a:r>
              <a:rPr lang="en-US" dirty="0" smtClean="0"/>
              <a:t>Pemberville, OH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361950"/>
            <a:ext cx="914400" cy="933450"/>
          </a:xfrm>
          <a:prstGeom prst="rect">
            <a:avLst/>
          </a:prstGeom>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Coins are Made</a:t>
            </a:r>
          </a:p>
        </p:txBody>
      </p:sp>
      <p:sp>
        <p:nvSpPr>
          <p:cNvPr id="3" name="Content Placeholder 2"/>
          <p:cNvSpPr>
            <a:spLocks noGrp="1"/>
          </p:cNvSpPr>
          <p:nvPr>
            <p:ph idx="1"/>
          </p:nvPr>
        </p:nvSpPr>
        <p:spPr>
          <a:xfrm>
            <a:off x="457200" y="3962400"/>
            <a:ext cx="8387184" cy="2667000"/>
          </a:xfrm>
        </p:spPr>
        <p:txBody>
          <a:bodyPr>
            <a:normAutofit fontScale="70000" lnSpcReduction="20000"/>
          </a:bodyPr>
          <a:lstStyle/>
          <a:p>
            <a:pPr marL="0" indent="0">
              <a:buNone/>
            </a:pPr>
            <a:r>
              <a:rPr lang="en-US" b="1" dirty="0" smtClean="0"/>
              <a:t>Step 5: Stamping </a:t>
            </a:r>
            <a:r>
              <a:rPr lang="en-US" b="1" dirty="0"/>
              <a:t>or Striking </a:t>
            </a:r>
          </a:p>
          <a:p>
            <a:r>
              <a:rPr lang="en-US" dirty="0" smtClean="0"/>
              <a:t>Now that the </a:t>
            </a:r>
            <a:r>
              <a:rPr lang="en-US" dirty="0" err="1" smtClean="0"/>
              <a:t>planchets</a:t>
            </a:r>
            <a:r>
              <a:rPr lang="en-US" dirty="0" smtClean="0"/>
              <a:t> have been properly prepared, softened, and cleaned, they are ready for striking. </a:t>
            </a:r>
          </a:p>
          <a:p>
            <a:r>
              <a:rPr lang="en-US" dirty="0" smtClean="0"/>
              <a:t>They are automatically fed into the coining press at a rate that can reach several hundred coins per minute and are </a:t>
            </a:r>
            <a:r>
              <a:rPr lang="en-US" dirty="0"/>
              <a:t>stamped with the designs and inscriptions which make them genuine United States coins.</a:t>
            </a:r>
          </a:p>
          <a:p>
            <a:r>
              <a:rPr lang="en-US" dirty="0" smtClean="0"/>
              <a:t>Proof coins made for collectors are fed by hand into the coining press and receive at least two strikes per coin. </a:t>
            </a:r>
          </a:p>
          <a:p>
            <a:endParaRPr lang="en-US" dirty="0"/>
          </a:p>
        </p:txBody>
      </p:sp>
      <p:pic>
        <p:nvPicPr>
          <p:cNvPr id="5" name="Picture 4"/>
          <p:cNvPicPr>
            <a:picLocks noChangeAspect="1"/>
          </p:cNvPicPr>
          <p:nvPr/>
        </p:nvPicPr>
        <p:blipFill>
          <a:blip r:embed="rId2"/>
          <a:stretch>
            <a:fillRect/>
          </a:stretch>
        </p:blipFill>
        <p:spPr>
          <a:xfrm>
            <a:off x="5181600" y="1402444"/>
            <a:ext cx="3572526" cy="2381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402444"/>
            <a:ext cx="3713876" cy="2381250"/>
          </a:xfrm>
          <a:prstGeom prst="rect">
            <a:avLst/>
          </a:prstGeom>
        </p:spPr>
      </p:pic>
    </p:spTree>
    <p:extLst>
      <p:ext uri="{BB962C8B-B14F-4D97-AF65-F5344CB8AC3E}">
        <p14:creationId xmlns:p14="http://schemas.microsoft.com/office/powerpoint/2010/main" val="333735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p:txBody>
          <a:bodyPr>
            <a:normAutofit/>
          </a:bodyPr>
          <a:lstStyle/>
          <a:p>
            <a:pPr marL="0" indent="0">
              <a:buNone/>
            </a:pPr>
            <a:r>
              <a:rPr lang="en-US" b="1" dirty="0" smtClean="0"/>
              <a:t>Step 6: </a:t>
            </a:r>
            <a:r>
              <a:rPr lang="en-US" b="1" dirty="0"/>
              <a:t>Inspecting</a:t>
            </a:r>
          </a:p>
          <a:p>
            <a:r>
              <a:rPr lang="en-US" i="1" dirty="0"/>
              <a:t>Press operators</a:t>
            </a:r>
            <a:r>
              <a:rPr lang="en-US" dirty="0"/>
              <a:t> using magnifying glasses spot-check each batch of newly struck coins</a:t>
            </a:r>
            <a:r>
              <a:rPr lang="en-US" dirty="0" smtClean="0"/>
              <a:t>.</a:t>
            </a:r>
          </a:p>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436" y="3733800"/>
            <a:ext cx="3555111" cy="2643188"/>
          </a:xfrm>
          <a:prstGeom prst="rect">
            <a:avLst/>
          </a:prstGeom>
        </p:spPr>
      </p:pic>
    </p:spTree>
    <p:extLst>
      <p:ext uri="{BB962C8B-B14F-4D97-AF65-F5344CB8AC3E}">
        <p14:creationId xmlns:p14="http://schemas.microsoft.com/office/powerpoint/2010/main" val="294298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a:xfrm>
            <a:off x="228600" y="1752600"/>
            <a:ext cx="4572000" cy="4724400"/>
          </a:xfrm>
        </p:spPr>
        <p:txBody>
          <a:bodyPr>
            <a:normAutofit fontScale="85000" lnSpcReduction="10000"/>
          </a:bodyPr>
          <a:lstStyle/>
          <a:p>
            <a:pPr marL="0" indent="0">
              <a:buNone/>
            </a:pPr>
            <a:r>
              <a:rPr lang="en-US" b="1" dirty="0" smtClean="0"/>
              <a:t>Step 7:</a:t>
            </a:r>
            <a:r>
              <a:rPr lang="en-US" dirty="0" smtClean="0"/>
              <a:t> Counting, Bagging, and Distribution</a:t>
            </a:r>
            <a:endParaRPr lang="en-US" dirty="0"/>
          </a:p>
          <a:p>
            <a:r>
              <a:rPr lang="en-US" dirty="0"/>
              <a:t>An automatic counting machine counts the coins and drops them into large bags. </a:t>
            </a:r>
            <a:endParaRPr lang="en-US" dirty="0" smtClean="0"/>
          </a:p>
          <a:p>
            <a:r>
              <a:rPr lang="en-US" dirty="0" smtClean="0"/>
              <a:t>The </a:t>
            </a:r>
            <a:r>
              <a:rPr lang="en-US" dirty="0"/>
              <a:t>bags are sealed shut, loaded onto pallets, and taken by forklifts to the vaults for storage. </a:t>
            </a:r>
            <a:endParaRPr lang="en-US" dirty="0" smtClean="0"/>
          </a:p>
          <a:p>
            <a:r>
              <a:rPr lang="en-US" dirty="0" smtClean="0"/>
              <a:t>New </a:t>
            </a:r>
            <a:r>
              <a:rPr lang="en-US" dirty="0"/>
              <a:t>coins are shipped by truck to Federal Reserve </a:t>
            </a:r>
            <a:r>
              <a:rPr lang="en-US" dirty="0" smtClean="0"/>
              <a:t>Banks</a:t>
            </a:r>
            <a:r>
              <a:rPr lang="en-US" dirty="0"/>
              <a:t> for distribution to local banks.</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761" y="1788059"/>
            <a:ext cx="4120084" cy="3088741"/>
          </a:xfrm>
          <a:prstGeom prst="rect">
            <a:avLst/>
          </a:prstGeom>
        </p:spPr>
      </p:pic>
    </p:spTree>
    <p:extLst>
      <p:ext uri="{BB962C8B-B14F-4D97-AF65-F5344CB8AC3E}">
        <p14:creationId xmlns:p14="http://schemas.microsoft.com/office/powerpoint/2010/main" val="3370849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U.S. Mints</a:t>
            </a:r>
            <a:endParaRPr lang="en-US" dirty="0"/>
          </a:p>
        </p:txBody>
      </p:sp>
      <p:sp>
        <p:nvSpPr>
          <p:cNvPr id="3" name="Content Placeholder 2"/>
          <p:cNvSpPr>
            <a:spLocks noGrp="1"/>
          </p:cNvSpPr>
          <p:nvPr>
            <p:ph idx="1"/>
          </p:nvPr>
        </p:nvSpPr>
        <p:spPr>
          <a:xfrm>
            <a:off x="228600" y="4343400"/>
            <a:ext cx="8615784" cy="2209799"/>
          </a:xfrm>
        </p:spPr>
        <p:txBody>
          <a:bodyPr>
            <a:normAutofit lnSpcReduction="10000"/>
          </a:bodyPr>
          <a:lstStyle/>
          <a:p>
            <a:r>
              <a:rPr lang="en-US" dirty="0"/>
              <a:t>There are four active coin-producing mints: </a:t>
            </a:r>
            <a:endParaRPr lang="en-US" dirty="0" smtClean="0"/>
          </a:p>
          <a:p>
            <a:pPr lvl="1"/>
            <a:r>
              <a:rPr lang="en-US" dirty="0" smtClean="0"/>
              <a:t>Philadelphia</a:t>
            </a:r>
          </a:p>
          <a:p>
            <a:pPr lvl="1"/>
            <a:r>
              <a:rPr lang="en-US" dirty="0" smtClean="0"/>
              <a:t>Denver</a:t>
            </a:r>
          </a:p>
          <a:p>
            <a:pPr lvl="1"/>
            <a:r>
              <a:rPr lang="en-US" dirty="0" smtClean="0"/>
              <a:t>San Francisco</a:t>
            </a:r>
          </a:p>
          <a:p>
            <a:pPr lvl="1"/>
            <a:r>
              <a:rPr lang="en-US" dirty="0" smtClean="0"/>
              <a:t>West </a:t>
            </a:r>
            <a:r>
              <a:rPr lang="en-US" dirty="0"/>
              <a:t>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24000"/>
            <a:ext cx="5295900" cy="2543175"/>
          </a:xfrm>
          <a:prstGeom prst="rect">
            <a:avLst/>
          </a:prstGeom>
        </p:spPr>
      </p:pic>
    </p:spTree>
    <p:extLst>
      <p:ext uri="{BB962C8B-B14F-4D97-AF65-F5344CB8AC3E}">
        <p14:creationId xmlns:p14="http://schemas.microsoft.com/office/powerpoint/2010/main" val="1253431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2</a:t>
            </a:r>
            <a:endParaRPr lang="en-US" dirty="0"/>
          </a:p>
        </p:txBody>
      </p:sp>
      <p:sp>
        <p:nvSpPr>
          <p:cNvPr id="5" name="Content Placeholder 4"/>
          <p:cNvSpPr>
            <a:spLocks noGrp="1"/>
          </p:cNvSpPr>
          <p:nvPr>
            <p:ph idx="1"/>
          </p:nvPr>
        </p:nvSpPr>
        <p:spPr/>
        <p:txBody>
          <a:bodyPr/>
          <a:lstStyle/>
          <a:p>
            <a:pPr marL="0" indent="0">
              <a:buNone/>
            </a:pPr>
            <a:r>
              <a:rPr lang="en-US" dirty="0"/>
              <a:t>Explain these collecting terms:</a:t>
            </a:r>
          </a:p>
          <a:p>
            <a:pPr marL="914400" lvl="1" indent="-457200">
              <a:buFont typeface="+mj-lt"/>
              <a:buAutoNum type="alphaLcPeriod"/>
            </a:pPr>
            <a:r>
              <a:rPr lang="en-US" dirty="0"/>
              <a:t>Obverse</a:t>
            </a:r>
          </a:p>
          <a:p>
            <a:pPr marL="914400" lvl="1" indent="-457200">
              <a:buFont typeface="+mj-lt"/>
              <a:buAutoNum type="alphaLcPeriod"/>
            </a:pPr>
            <a:r>
              <a:rPr lang="en-US" dirty="0"/>
              <a:t>Reverse</a:t>
            </a:r>
          </a:p>
          <a:p>
            <a:pPr marL="914400" lvl="1" indent="-457200">
              <a:buFont typeface="+mj-lt"/>
              <a:buAutoNum type="alphaLcPeriod"/>
            </a:pPr>
            <a:r>
              <a:rPr lang="en-US" dirty="0"/>
              <a:t>Reeding</a:t>
            </a:r>
          </a:p>
          <a:p>
            <a:pPr marL="914400" lvl="1" indent="-457200">
              <a:buFont typeface="+mj-lt"/>
              <a:buAutoNum type="alphaLcPeriod"/>
            </a:pPr>
            <a:r>
              <a:rPr lang="en-US" dirty="0"/>
              <a:t>Clad</a:t>
            </a:r>
          </a:p>
          <a:p>
            <a:pPr marL="914400" lvl="1" indent="-457200">
              <a:buFont typeface="+mj-lt"/>
              <a:buAutoNum type="alphaLcPeriod"/>
            </a:pPr>
            <a:r>
              <a:rPr lang="en-US" dirty="0"/>
              <a:t>Type set</a:t>
            </a:r>
          </a:p>
          <a:p>
            <a:pPr marL="914400" lvl="1" indent="-457200">
              <a:buFont typeface="+mj-lt"/>
              <a:buAutoNum type="alphaLcPeriod"/>
            </a:pPr>
            <a:r>
              <a:rPr lang="en-US" dirty="0"/>
              <a:t>Date set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3712714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Obverse and Reverse</a:t>
            </a:r>
            <a:endParaRPr lang="en-US" dirty="0"/>
          </a:p>
        </p:txBody>
      </p:sp>
      <p:sp>
        <p:nvSpPr>
          <p:cNvPr id="3" name="Content Placeholder 2"/>
          <p:cNvSpPr>
            <a:spLocks noGrp="1"/>
          </p:cNvSpPr>
          <p:nvPr>
            <p:ph idx="1"/>
          </p:nvPr>
        </p:nvSpPr>
        <p:spPr>
          <a:xfrm>
            <a:off x="381000" y="4572000"/>
            <a:ext cx="8463384" cy="1981200"/>
          </a:xfrm>
        </p:spPr>
        <p:txBody>
          <a:bodyPr>
            <a:normAutofit fontScale="92500" lnSpcReduction="10000"/>
          </a:bodyPr>
          <a:lstStyle/>
          <a:p>
            <a:r>
              <a:rPr lang="en-US" b="1" dirty="0" smtClean="0"/>
              <a:t>Obverse</a:t>
            </a:r>
            <a:r>
              <a:rPr lang="en-US" dirty="0" smtClean="0"/>
              <a:t> </a:t>
            </a:r>
            <a:r>
              <a:rPr lang="en-US" dirty="0"/>
              <a:t>means the front face of the object and </a:t>
            </a:r>
            <a:r>
              <a:rPr lang="en-US" b="1" dirty="0"/>
              <a:t>reverse</a:t>
            </a:r>
            <a:r>
              <a:rPr lang="en-US" dirty="0"/>
              <a:t> means the back face. </a:t>
            </a:r>
            <a:endParaRPr lang="en-US" dirty="0" smtClean="0"/>
          </a:p>
          <a:p>
            <a:r>
              <a:rPr lang="en-US" dirty="0" smtClean="0"/>
              <a:t>The </a:t>
            </a:r>
            <a:r>
              <a:rPr lang="en-US" dirty="0"/>
              <a:t>obverse of a coin is commonly called heads, because it often depicts the head of a prominent person, and the reverse tails.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896" y="1524000"/>
            <a:ext cx="5109592" cy="2874146"/>
          </a:xfrm>
          <a:prstGeom prst="rect">
            <a:avLst/>
          </a:prstGeom>
        </p:spPr>
      </p:pic>
    </p:spTree>
    <p:extLst>
      <p:ext uri="{BB962C8B-B14F-4D97-AF65-F5344CB8AC3E}">
        <p14:creationId xmlns:p14="http://schemas.microsoft.com/office/powerpoint/2010/main" val="222159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Reeding</a:t>
            </a:r>
            <a:endParaRPr lang="en-US" dirty="0"/>
          </a:p>
        </p:txBody>
      </p:sp>
      <p:sp>
        <p:nvSpPr>
          <p:cNvPr id="3" name="Content Placeholder 2"/>
          <p:cNvSpPr>
            <a:spLocks noGrp="1"/>
          </p:cNvSpPr>
          <p:nvPr>
            <p:ph idx="1"/>
          </p:nvPr>
        </p:nvSpPr>
        <p:spPr>
          <a:xfrm>
            <a:off x="533400" y="4038600"/>
            <a:ext cx="8001000" cy="2463727"/>
          </a:xfrm>
        </p:spPr>
        <p:txBody>
          <a:bodyPr>
            <a:normAutofit fontScale="92500" lnSpcReduction="20000"/>
          </a:bodyPr>
          <a:lstStyle/>
          <a:p>
            <a:r>
              <a:rPr lang="en-US" dirty="0" smtClean="0"/>
              <a:t>The </a:t>
            </a:r>
            <a:r>
              <a:rPr lang="en-US" dirty="0"/>
              <a:t>U.S. Mint began adding ridges to the coins' edges, a process called “</a:t>
            </a:r>
            <a:r>
              <a:rPr lang="en-US" b="1" dirty="0" err="1"/>
              <a:t>reeding</a:t>
            </a:r>
            <a:r>
              <a:rPr lang="en-US" dirty="0"/>
              <a:t>,” in order to make it impossible to shave them down without the result being obvious. </a:t>
            </a:r>
            <a:endParaRPr lang="en-US" dirty="0" smtClean="0"/>
          </a:p>
          <a:p>
            <a:r>
              <a:rPr lang="en-US" dirty="0" smtClean="0"/>
              <a:t>As </a:t>
            </a:r>
            <a:r>
              <a:rPr lang="en-US" dirty="0"/>
              <a:t>a side benefit, the </a:t>
            </a:r>
            <a:r>
              <a:rPr lang="en-US" dirty="0" err="1"/>
              <a:t>reeded</a:t>
            </a:r>
            <a:r>
              <a:rPr lang="en-US" dirty="0"/>
              <a:t> edges also made coin design more intricate and counterfeiting more difficult.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00200"/>
            <a:ext cx="3886200" cy="2186081"/>
          </a:xfrm>
          <a:prstGeom prst="rect">
            <a:avLst/>
          </a:prstGeom>
        </p:spPr>
      </p:pic>
    </p:spTree>
    <p:extLst>
      <p:ext uri="{BB962C8B-B14F-4D97-AF65-F5344CB8AC3E}">
        <p14:creationId xmlns:p14="http://schemas.microsoft.com/office/powerpoint/2010/main" val="330351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Clad</a:t>
            </a:r>
            <a:endParaRPr lang="en-US" dirty="0"/>
          </a:p>
        </p:txBody>
      </p:sp>
      <p:sp>
        <p:nvSpPr>
          <p:cNvPr id="3" name="Content Placeholder 2"/>
          <p:cNvSpPr>
            <a:spLocks noGrp="1"/>
          </p:cNvSpPr>
          <p:nvPr>
            <p:ph idx="1"/>
          </p:nvPr>
        </p:nvSpPr>
        <p:spPr>
          <a:xfrm>
            <a:off x="398352" y="1905000"/>
            <a:ext cx="4402248" cy="4454338"/>
          </a:xfrm>
        </p:spPr>
        <p:txBody>
          <a:bodyPr>
            <a:normAutofit fontScale="92500" lnSpcReduction="20000"/>
          </a:bodyPr>
          <a:lstStyle/>
          <a:p>
            <a:r>
              <a:rPr lang="en-US" dirty="0"/>
              <a:t>A </a:t>
            </a:r>
            <a:r>
              <a:rPr lang="en-US" b="1" dirty="0"/>
              <a:t>clad </a:t>
            </a:r>
            <a:r>
              <a:rPr lang="en-US" dirty="0"/>
              <a:t>coin is a coin that has multiple layers of metal in it. </a:t>
            </a:r>
            <a:endParaRPr lang="en-US" dirty="0" smtClean="0"/>
          </a:p>
          <a:p>
            <a:r>
              <a:rPr lang="en-US" dirty="0" smtClean="0"/>
              <a:t>Most </a:t>
            </a:r>
            <a:r>
              <a:rPr lang="en-US" dirty="0"/>
              <a:t>current U.S. clad coins consist of an inner core of pure copper, with outer layers of a nickel-copper alloy that looks like silver. </a:t>
            </a:r>
            <a:endParaRPr lang="en-US" dirty="0" smtClean="0"/>
          </a:p>
          <a:p>
            <a:r>
              <a:rPr lang="en-US" dirty="0" smtClean="0"/>
              <a:t>Examples </a:t>
            </a:r>
            <a:r>
              <a:rPr lang="en-US" dirty="0"/>
              <a:t>of this type of clad coin are the U.S. Quarter and Half Dollar.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4667"/>
          <a:stretch/>
        </p:blipFill>
        <p:spPr>
          <a:xfrm>
            <a:off x="4953000" y="1905001"/>
            <a:ext cx="3661171" cy="3124200"/>
          </a:xfrm>
          <a:prstGeom prst="rect">
            <a:avLst/>
          </a:prstGeom>
        </p:spPr>
      </p:pic>
    </p:spTree>
    <p:extLst>
      <p:ext uri="{BB962C8B-B14F-4D97-AF65-F5344CB8AC3E}">
        <p14:creationId xmlns:p14="http://schemas.microsoft.com/office/powerpoint/2010/main" val="1734472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 Set</a:t>
            </a:r>
            <a:endParaRPr lang="en-US" dirty="0"/>
          </a:p>
        </p:txBody>
      </p:sp>
      <p:sp>
        <p:nvSpPr>
          <p:cNvPr id="3" name="Content Placeholder 2"/>
          <p:cNvSpPr>
            <a:spLocks noGrp="1"/>
          </p:cNvSpPr>
          <p:nvPr>
            <p:ph idx="1"/>
          </p:nvPr>
        </p:nvSpPr>
        <p:spPr>
          <a:xfrm>
            <a:off x="304800" y="1752600"/>
            <a:ext cx="3962400" cy="4343400"/>
          </a:xfrm>
        </p:spPr>
        <p:txBody>
          <a:bodyPr>
            <a:normAutofit fontScale="92500" lnSpcReduction="10000"/>
          </a:bodyPr>
          <a:lstStyle/>
          <a:p>
            <a:r>
              <a:rPr lang="en-US" b="1" dirty="0" smtClean="0"/>
              <a:t>Type set</a:t>
            </a:r>
            <a:r>
              <a:rPr lang="en-US" dirty="0" smtClean="0"/>
              <a:t> is a </a:t>
            </a:r>
            <a:r>
              <a:rPr lang="en-US" dirty="0"/>
              <a:t>collection of coins based on </a:t>
            </a:r>
            <a:r>
              <a:rPr lang="en-US" dirty="0" smtClean="0"/>
              <a:t>denomination that includes all of the different designs. </a:t>
            </a:r>
          </a:p>
          <a:p>
            <a:r>
              <a:rPr lang="en-US" dirty="0" smtClean="0"/>
              <a:t>For </a:t>
            </a:r>
            <a:r>
              <a:rPr lang="en-US" dirty="0"/>
              <a:t>example, a nickel type set would contain one of each of the four types of nickels that the United States Mint has produced</a:t>
            </a:r>
            <a:r>
              <a:rPr lang="en-US" dirty="0" smtClean="0"/>
              <a:t>.</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792" y="1828800"/>
            <a:ext cx="3810000" cy="3810000"/>
          </a:xfrm>
          <a:prstGeom prst="rect">
            <a:avLst/>
          </a:prstGeom>
        </p:spPr>
      </p:pic>
    </p:spTree>
    <p:extLst>
      <p:ext uri="{BB962C8B-B14F-4D97-AF65-F5344CB8AC3E}">
        <p14:creationId xmlns:p14="http://schemas.microsoft.com/office/powerpoint/2010/main" val="353478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Date set</a:t>
            </a:r>
            <a:endParaRPr lang="en-US" dirty="0"/>
          </a:p>
        </p:txBody>
      </p:sp>
      <p:sp>
        <p:nvSpPr>
          <p:cNvPr id="3" name="Content Placeholder 2"/>
          <p:cNvSpPr>
            <a:spLocks noGrp="1"/>
          </p:cNvSpPr>
          <p:nvPr>
            <p:ph idx="1"/>
          </p:nvPr>
        </p:nvSpPr>
        <p:spPr>
          <a:xfrm>
            <a:off x="228600" y="1721666"/>
            <a:ext cx="4109616" cy="4679133"/>
          </a:xfrm>
        </p:spPr>
        <p:txBody>
          <a:bodyPr/>
          <a:lstStyle/>
          <a:p>
            <a:r>
              <a:rPr lang="en-US" b="1" dirty="0" smtClean="0"/>
              <a:t>Date Set</a:t>
            </a:r>
            <a:r>
              <a:rPr lang="en-US" b="1" dirty="0"/>
              <a:t>:</a:t>
            </a:r>
            <a:r>
              <a:rPr lang="en-US" dirty="0"/>
              <a:t> a collection of coins </a:t>
            </a:r>
            <a:r>
              <a:rPr lang="en-US" dirty="0" smtClean="0"/>
              <a:t>of a single type and denomination that includes every year during a specific date span; for example, a Mercury dime from every year from 1916-1945.</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1721666"/>
            <a:ext cx="4191000" cy="4191000"/>
          </a:xfrm>
          <a:prstGeom prst="rect">
            <a:avLst/>
          </a:prstGeom>
        </p:spPr>
      </p:pic>
    </p:spTree>
    <p:extLst>
      <p:ext uri="{BB962C8B-B14F-4D97-AF65-F5344CB8AC3E}">
        <p14:creationId xmlns:p14="http://schemas.microsoft.com/office/powerpoint/2010/main" val="1855359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a:xfrm>
            <a:off x="448965" y="1443835"/>
            <a:ext cx="8229600" cy="4042565"/>
          </a:xfrm>
        </p:spPr>
        <p:txBody>
          <a:bodyPr>
            <a:normAutofit fontScale="62500" lnSpcReduction="20000"/>
          </a:bodyPr>
          <a:lstStyle/>
          <a:p>
            <a:pPr marL="514350" indent="-514350">
              <a:buFont typeface="+mj-lt"/>
              <a:buAutoNum type="arabicPeriod"/>
            </a:pPr>
            <a:r>
              <a:rPr lang="en-US" dirty="0"/>
              <a:t>Understand how coins are made, and where the active U.S. Mint facilities are located.</a:t>
            </a:r>
          </a:p>
          <a:p>
            <a:pPr marL="514350" indent="-514350">
              <a:buFont typeface="+mj-lt"/>
              <a:buAutoNum type="arabicPeriod"/>
            </a:pPr>
            <a:r>
              <a:rPr lang="en-US" dirty="0"/>
              <a:t>Explain these collecting terms:</a:t>
            </a:r>
          </a:p>
          <a:p>
            <a:pPr marL="914400" lvl="1" indent="-457200">
              <a:buFont typeface="+mj-lt"/>
              <a:buAutoNum type="alphaLcPeriod"/>
            </a:pPr>
            <a:r>
              <a:rPr lang="en-US" dirty="0"/>
              <a:t>Obverse</a:t>
            </a:r>
          </a:p>
          <a:p>
            <a:pPr marL="914400" lvl="1" indent="-457200">
              <a:buFont typeface="+mj-lt"/>
              <a:buAutoNum type="alphaLcPeriod"/>
            </a:pPr>
            <a:r>
              <a:rPr lang="en-US" dirty="0"/>
              <a:t>Reverse</a:t>
            </a:r>
          </a:p>
          <a:p>
            <a:pPr marL="914400" lvl="1" indent="-457200">
              <a:buFont typeface="+mj-lt"/>
              <a:buAutoNum type="alphaLcPeriod"/>
            </a:pPr>
            <a:r>
              <a:rPr lang="en-US" dirty="0"/>
              <a:t>Reeding</a:t>
            </a:r>
          </a:p>
          <a:p>
            <a:pPr marL="914400" lvl="1" indent="-457200">
              <a:buFont typeface="+mj-lt"/>
              <a:buAutoNum type="alphaLcPeriod"/>
            </a:pPr>
            <a:r>
              <a:rPr lang="en-US" dirty="0"/>
              <a:t>Clad</a:t>
            </a:r>
          </a:p>
          <a:p>
            <a:pPr marL="914400" lvl="1" indent="-457200">
              <a:buFont typeface="+mj-lt"/>
              <a:buAutoNum type="alphaLcPeriod"/>
            </a:pPr>
            <a:r>
              <a:rPr lang="en-US" dirty="0"/>
              <a:t>Type set</a:t>
            </a:r>
          </a:p>
          <a:p>
            <a:pPr marL="914400" lvl="1" indent="-457200">
              <a:buFont typeface="+mj-lt"/>
              <a:buAutoNum type="alphaLcPeriod"/>
            </a:pPr>
            <a:r>
              <a:rPr lang="en-US" dirty="0"/>
              <a:t>Date set</a:t>
            </a:r>
          </a:p>
          <a:p>
            <a:pPr marL="514350" indent="-514350">
              <a:buFont typeface="+mj-lt"/>
              <a:buAutoNum type="arabicPeriod"/>
            </a:pPr>
            <a:r>
              <a:rPr lang="en-US" dirty="0"/>
              <a:t>Explain the grading terms Uncirculated, Extremely Fine, Very Fine, Fine, Very Good, Good, and Poor. Show five different grade examples of the same coin type. Explain the term </a:t>
            </a:r>
            <a:r>
              <a:rPr lang="en-US" i="1" dirty="0"/>
              <a:t>proof</a:t>
            </a:r>
            <a:r>
              <a:rPr lang="en-US" dirty="0"/>
              <a:t>  and why it is not a grade. Tell what encapsulated coins are.</a:t>
            </a:r>
          </a:p>
          <a:p>
            <a:pPr marL="514350" indent="-514350">
              <a:buFont typeface="+mj-lt"/>
              <a:buAutoNum type="arabicPeriod"/>
            </a:pPr>
            <a:r>
              <a:rPr lang="en-US" dirty="0" smtClean="0"/>
              <a:t>Know three different ways to store a collection, and describe the benefits, drawbacks, and expense of each method. Pick one to use when completing requirements.</a:t>
            </a:r>
          </a:p>
          <a:p>
            <a:endParaRPr lang="en-US"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442" y="252905"/>
            <a:ext cx="914400" cy="933450"/>
          </a:xfrm>
          <a:prstGeom prst="rect">
            <a:avLst/>
          </a:prstGeom>
        </p:spPr>
      </p:pic>
    </p:spTree>
    <p:extLst>
      <p:ext uri="{BB962C8B-B14F-4D97-AF65-F5344CB8AC3E}">
        <p14:creationId xmlns:p14="http://schemas.microsoft.com/office/powerpoint/2010/main" val="4103309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3</a:t>
            </a:r>
            <a:endParaRPr lang="en-US" dirty="0"/>
          </a:p>
        </p:txBody>
      </p:sp>
      <p:sp>
        <p:nvSpPr>
          <p:cNvPr id="5" name="Content Placeholder 4"/>
          <p:cNvSpPr>
            <a:spLocks noGrp="1"/>
          </p:cNvSpPr>
          <p:nvPr>
            <p:ph idx="1"/>
          </p:nvPr>
        </p:nvSpPr>
        <p:spPr>
          <a:xfrm>
            <a:off x="381000" y="1778798"/>
            <a:ext cx="3602878" cy="3936202"/>
          </a:xfrm>
        </p:spPr>
        <p:txBody>
          <a:bodyPr>
            <a:normAutofit fontScale="92500" lnSpcReduction="20000"/>
          </a:bodyPr>
          <a:lstStyle/>
          <a:p>
            <a:pPr marL="0" indent="0">
              <a:buNone/>
            </a:pPr>
            <a:r>
              <a:rPr lang="en-US" dirty="0"/>
              <a:t>Explain the grading terms Uncirculated, Extremely Fine, Very Fine, Fine, Very Good, Good, and Poor. Show five different grade examples of the same coin type. Explain the term </a:t>
            </a:r>
            <a:r>
              <a:rPr lang="en-US" i="1" dirty="0"/>
              <a:t>proof</a:t>
            </a:r>
            <a:r>
              <a:rPr lang="en-US" dirty="0"/>
              <a:t>  and why it is not a grade. Tell what encapsulated coins are.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876"/>
          <a:stretch/>
        </p:blipFill>
        <p:spPr>
          <a:xfrm>
            <a:off x="3983878" y="1778798"/>
            <a:ext cx="4721972" cy="3555202"/>
          </a:xfrm>
          <a:prstGeom prst="rect">
            <a:avLst/>
          </a:prstGeom>
        </p:spPr>
      </p:pic>
    </p:spTree>
    <p:extLst>
      <p:ext uri="{BB962C8B-B14F-4D97-AF65-F5344CB8AC3E}">
        <p14:creationId xmlns:p14="http://schemas.microsoft.com/office/powerpoint/2010/main" val="3182827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Uncirculated</a:t>
            </a:r>
          </a:p>
          <a:p>
            <a:r>
              <a:rPr lang="en-US" altLang="en-US" sz="1800" dirty="0" smtClean="0">
                <a:latin typeface="Arial" panose="020B0604020202020204" pitchFamily="34" charset="0"/>
              </a:rPr>
              <a:t>The </a:t>
            </a:r>
            <a:r>
              <a:rPr lang="en-US" altLang="en-US" sz="1800" dirty="0">
                <a:latin typeface="Arial" panose="020B0604020202020204" pitchFamily="34" charset="0"/>
              </a:rPr>
              <a:t>term "</a:t>
            </a:r>
            <a:r>
              <a:rPr lang="en-US" altLang="en-US" sz="1800" b="1" dirty="0">
                <a:latin typeface="Arial" panose="020B0604020202020204" pitchFamily="34" charset="0"/>
              </a:rPr>
              <a:t>uncirculated coin"</a:t>
            </a:r>
            <a:r>
              <a:rPr lang="en-US" altLang="en-US" sz="1800" dirty="0">
                <a:latin typeface="Arial" panose="020B0604020202020204" pitchFamily="34" charset="0"/>
              </a:rPr>
              <a:t> refers to the condition of a coin that indicates that it has never circulated in the regular money supply in the economy. In other words, the coin shows no signs of wear on any of its surfaces. Since most modern coins are mass-produced in large quantities, it is common that the coin may have small nicks and scrapes on its surface from the production process and being transported in bags and bins. These minor imperfections are not from the coin circulating in commerce, and hence the coin is still considered an uncirculated coin. </a:t>
            </a:r>
            <a:endParaRPr lang="en-US" altLang="en-US" sz="1800" dirty="0" smtClean="0">
              <a:latin typeface="Arial" panose="020B0604020202020204" pitchFamily="34" charset="0"/>
            </a:endParaRPr>
          </a:p>
          <a:p>
            <a:r>
              <a:rPr lang="en-US" altLang="en-US" sz="1800" dirty="0" smtClean="0">
                <a:latin typeface="Arial" panose="020B0604020202020204" pitchFamily="34" charset="0"/>
              </a:rPr>
              <a:t>Numismatists </a:t>
            </a:r>
            <a:r>
              <a:rPr lang="en-US" altLang="en-US" sz="1800" dirty="0">
                <a:latin typeface="Arial" panose="020B0604020202020204" pitchFamily="34" charset="0"/>
              </a:rPr>
              <a:t>grade uncirculated coins by taking into account the concentration and quantity of these minor imperfections. Coin collectors grade uncirculated coins using a scale that ranges from MS-60 (a lot of marks and imperfections) to MS-70 (a perfect coin with no marks).</a:t>
            </a:r>
          </a:p>
        </p:txBody>
      </p:sp>
      <p:pic>
        <p:nvPicPr>
          <p:cNvPr id="11" name="Picture 10"/>
          <p:cNvPicPr>
            <a:picLocks noChangeAspect="1"/>
          </p:cNvPicPr>
          <p:nvPr/>
        </p:nvPicPr>
        <p:blipFill>
          <a:blip r:embed="rId2"/>
          <a:stretch>
            <a:fillRect/>
          </a:stretch>
        </p:blipFill>
        <p:spPr>
          <a:xfrm>
            <a:off x="276225" y="2221218"/>
            <a:ext cx="1695450" cy="1695450"/>
          </a:xfrm>
          <a:prstGeom prst="rect">
            <a:avLst/>
          </a:prstGeom>
        </p:spPr>
      </p:pic>
    </p:spTree>
    <p:extLst>
      <p:ext uri="{BB962C8B-B14F-4D97-AF65-F5344CB8AC3E}">
        <p14:creationId xmlns:p14="http://schemas.microsoft.com/office/powerpoint/2010/main" val="1921434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Extremely Fine</a:t>
            </a:r>
          </a:p>
          <a:p>
            <a:r>
              <a:rPr lang="en-US" sz="1800" dirty="0"/>
              <a:t>A coin with much of its mint </a:t>
            </a:r>
            <a:r>
              <a:rPr lang="en-US" sz="1800" dirty="0" smtClean="0"/>
              <a:t>luster, </a:t>
            </a:r>
            <a:r>
              <a:rPr lang="en-US" sz="1800" dirty="0"/>
              <a:t>sharp detailing and little sign of being circulated - with only its high spots suffering from slight wear on close inspection.</a:t>
            </a:r>
            <a:endParaRPr lang="en-US" altLang="en-US" sz="180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228600" y="1752600"/>
            <a:ext cx="1676400" cy="1695450"/>
          </a:xfrm>
          <a:prstGeom prst="rect">
            <a:avLst/>
          </a:prstGeom>
        </p:spPr>
      </p:pic>
    </p:spTree>
    <p:extLst>
      <p:ext uri="{BB962C8B-B14F-4D97-AF65-F5344CB8AC3E}">
        <p14:creationId xmlns:p14="http://schemas.microsoft.com/office/powerpoint/2010/main" val="2887857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Very Fine</a:t>
            </a:r>
          </a:p>
          <a:p>
            <a:r>
              <a:rPr lang="en-US" sz="1800" dirty="0"/>
              <a:t>A coin where all lettering and major features are sharp and most of its fine detail is present. Light to moderate wear can be seen on the coin's surface and high points.</a:t>
            </a:r>
            <a:endParaRPr lang="en-US" altLang="en-US" sz="180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163531" y="1778798"/>
            <a:ext cx="1743075" cy="1676400"/>
          </a:xfrm>
          <a:prstGeom prst="rect">
            <a:avLst/>
          </a:prstGeom>
        </p:spPr>
      </p:pic>
    </p:spTree>
    <p:extLst>
      <p:ext uri="{BB962C8B-B14F-4D97-AF65-F5344CB8AC3E}">
        <p14:creationId xmlns:p14="http://schemas.microsoft.com/office/powerpoint/2010/main" val="3393509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Fine</a:t>
            </a:r>
          </a:p>
          <a:p>
            <a:r>
              <a:rPr lang="en-US" sz="1800" dirty="0"/>
              <a:t>A fine coin with date and lettering that are clearly readable, and considerable wear to all its raised surfaces, but more fine detail is present on its main design, such as hairlines.</a:t>
            </a:r>
            <a:endParaRPr lang="en-US" altLang="en-US" sz="180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228600" y="1786550"/>
            <a:ext cx="1733550" cy="1714500"/>
          </a:xfrm>
          <a:prstGeom prst="rect">
            <a:avLst/>
          </a:prstGeom>
        </p:spPr>
      </p:pic>
    </p:spTree>
    <p:extLst>
      <p:ext uri="{BB962C8B-B14F-4D97-AF65-F5344CB8AC3E}">
        <p14:creationId xmlns:p14="http://schemas.microsoft.com/office/powerpoint/2010/main" val="2023738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Very Good</a:t>
            </a:r>
          </a:p>
          <a:p>
            <a:r>
              <a:rPr lang="en-US" sz="1800" dirty="0"/>
              <a:t>Most of the 'major' details can be clearly read, but it is a coin that's suffered considerable wear over the whole of both surfaces and its high spots are worn through. A coin in this condition is only of value if it is extremely rare.</a:t>
            </a:r>
            <a:endParaRPr lang="en-US" altLang="en-US" sz="180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228600" y="1778798"/>
            <a:ext cx="1666875" cy="1733550"/>
          </a:xfrm>
          <a:prstGeom prst="rect">
            <a:avLst/>
          </a:prstGeom>
        </p:spPr>
      </p:pic>
    </p:spTree>
    <p:extLst>
      <p:ext uri="{BB962C8B-B14F-4D97-AF65-F5344CB8AC3E}">
        <p14:creationId xmlns:p14="http://schemas.microsoft.com/office/powerpoint/2010/main" val="3894597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Good</a:t>
            </a:r>
          </a:p>
          <a:p>
            <a:r>
              <a:rPr lang="en-US" sz="1800" dirty="0"/>
              <a:t>Sometimes referred to as mediocre, a 'good' coin is (rather confusingly) not really that good at all. Instead, they are usually quite worn, but with an identifiable date and design. This coin condition is not generally sought after by coin collectors unless it is very rare or has a historical value.</a:t>
            </a:r>
            <a:endParaRPr lang="en-US" altLang="en-US" sz="180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228600" y="1778798"/>
            <a:ext cx="1704975" cy="1752600"/>
          </a:xfrm>
          <a:prstGeom prst="rect">
            <a:avLst/>
          </a:prstGeom>
        </p:spPr>
      </p:pic>
    </p:spTree>
    <p:extLst>
      <p:ext uri="{BB962C8B-B14F-4D97-AF65-F5344CB8AC3E}">
        <p14:creationId xmlns:p14="http://schemas.microsoft.com/office/powerpoint/2010/main" val="2999144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Grading Terms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Poor</a:t>
            </a:r>
          </a:p>
          <a:p>
            <a:r>
              <a:rPr lang="en-US" sz="1800" dirty="0"/>
              <a:t>In most cases, a coin which is barely identifiable because the date and most of the inscription on it has been worn away. </a:t>
            </a:r>
            <a:r>
              <a:rPr lang="en-US" sz="1800" dirty="0" smtClean="0"/>
              <a:t>While </a:t>
            </a:r>
            <a:r>
              <a:rPr lang="en-US" sz="1800" dirty="0"/>
              <a:t>they may hold sentimental or historical value, </a:t>
            </a:r>
            <a:r>
              <a:rPr lang="en-US" sz="1800" dirty="0" smtClean="0"/>
              <a:t>these coins </a:t>
            </a:r>
            <a:r>
              <a:rPr lang="en-US" sz="1800" dirty="0"/>
              <a:t>are not normally collectable unless they are very rare.</a:t>
            </a:r>
            <a:endParaRPr lang="en-US" altLang="en-US" sz="1800" dirty="0">
              <a:latin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78798"/>
            <a:ext cx="1447800" cy="1454606"/>
          </a:xfrm>
          <a:prstGeom prst="rect">
            <a:avLst/>
          </a:prstGeom>
        </p:spPr>
      </p:pic>
    </p:spTree>
    <p:extLst>
      <p:ext uri="{BB962C8B-B14F-4D97-AF65-F5344CB8AC3E}">
        <p14:creationId xmlns:p14="http://schemas.microsoft.com/office/powerpoint/2010/main" val="23605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4</a:t>
            </a:r>
            <a:endParaRPr lang="en-US" dirty="0"/>
          </a:p>
        </p:txBody>
      </p:sp>
      <p:sp>
        <p:nvSpPr>
          <p:cNvPr id="5" name="Content Placeholder 4"/>
          <p:cNvSpPr>
            <a:spLocks noGrp="1"/>
          </p:cNvSpPr>
          <p:nvPr>
            <p:ph idx="1"/>
          </p:nvPr>
        </p:nvSpPr>
        <p:spPr/>
        <p:txBody>
          <a:bodyPr/>
          <a:lstStyle/>
          <a:p>
            <a:pPr marL="0" indent="0">
              <a:buNone/>
            </a:pPr>
            <a:r>
              <a:rPr lang="en-US" dirty="0"/>
              <a:t>Know three different ways to store a collection, and describe the benefits, drawbacks, and expense of each method. Pick one to use when completing requirements.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3275844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Coins</a:t>
            </a:r>
            <a:endParaRPr lang="en-US" dirty="0"/>
          </a:p>
        </p:txBody>
      </p:sp>
      <p:sp>
        <p:nvSpPr>
          <p:cNvPr id="3" name="Content Placeholder 2"/>
          <p:cNvSpPr>
            <a:spLocks noGrp="1"/>
          </p:cNvSpPr>
          <p:nvPr>
            <p:ph idx="1"/>
          </p:nvPr>
        </p:nvSpPr>
        <p:spPr>
          <a:xfrm>
            <a:off x="228600" y="4232856"/>
            <a:ext cx="8615784" cy="1821682"/>
          </a:xfrm>
        </p:spPr>
        <p:txBody>
          <a:bodyPr>
            <a:normAutofit fontScale="92500" lnSpcReduction="10000"/>
          </a:bodyPr>
          <a:lstStyle/>
          <a:p>
            <a:r>
              <a:rPr lang="en-US" dirty="0"/>
              <a:t>Coin folders are an economical way to begin collecting. </a:t>
            </a:r>
            <a:endParaRPr lang="en-US" dirty="0" smtClean="0"/>
          </a:p>
          <a:p>
            <a:r>
              <a:rPr lang="en-US" dirty="0" smtClean="0"/>
              <a:t>These </a:t>
            </a:r>
            <a:r>
              <a:rPr lang="en-US" dirty="0"/>
              <a:t>are the type of holder that requires you to “push” the coin into its slot. </a:t>
            </a:r>
            <a:endParaRPr lang="en-US" dirty="0" smtClean="0"/>
          </a:p>
          <a:p>
            <a:r>
              <a:rPr lang="en-US" dirty="0" smtClean="0"/>
              <a:t>There </a:t>
            </a:r>
            <a:r>
              <a:rPr lang="en-US" dirty="0"/>
              <a:t>are no plastic slides to hold the coin in place.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292" y="1584867"/>
            <a:ext cx="5105400" cy="23327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30" y="1583904"/>
            <a:ext cx="1910201" cy="2334690"/>
          </a:xfrm>
          <a:prstGeom prst="rect">
            <a:avLst/>
          </a:prstGeom>
        </p:spPr>
      </p:pic>
    </p:spTree>
    <p:extLst>
      <p:ext uri="{BB962C8B-B14F-4D97-AF65-F5344CB8AC3E}">
        <p14:creationId xmlns:p14="http://schemas.microsoft.com/office/powerpoint/2010/main" val="327332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a:xfrm>
            <a:off x="448965" y="1443835"/>
            <a:ext cx="8229600" cy="4194965"/>
          </a:xfrm>
        </p:spPr>
        <p:txBody>
          <a:bodyPr>
            <a:normAutofit fontScale="77500" lnSpcReduction="20000"/>
          </a:bodyPr>
          <a:lstStyle/>
          <a:p>
            <a:pPr marL="514350" indent="-514350">
              <a:buFont typeface="+mj-lt"/>
              <a:buAutoNum type="arabicPeriod" startAt="5"/>
            </a:pPr>
            <a:r>
              <a:rPr lang="en-US" dirty="0" smtClean="0"/>
              <a:t>Do </a:t>
            </a:r>
            <a:r>
              <a:rPr lang="en-US" dirty="0"/>
              <a:t>ONE of the following:</a:t>
            </a:r>
          </a:p>
          <a:p>
            <a:pPr marL="914400" lvl="1" indent="-457200">
              <a:buFont typeface="+mj-lt"/>
              <a:buAutoNum type="alphaLcPeriod"/>
            </a:pPr>
            <a:r>
              <a:rPr lang="en-US" dirty="0"/>
              <a:t>Demonstrate to your counselor that you know how to use two U.S. or world coin reference catalogs.</a:t>
            </a:r>
          </a:p>
          <a:p>
            <a:pPr marL="914400" lvl="1" indent="-457200">
              <a:buFont typeface="+mj-lt"/>
              <a:buAutoNum type="alphaLcPeriod"/>
            </a:pPr>
            <a:r>
              <a:rPr lang="en-US" dirty="0"/>
              <a:t>Read a numismatic magazine or newspaper and tell your counselor about what you learned.</a:t>
            </a:r>
          </a:p>
          <a:p>
            <a:pPr marL="514350" indent="-514350">
              <a:buFont typeface="+mj-lt"/>
              <a:buAutoNum type="arabicPeriod" startAt="5"/>
            </a:pPr>
            <a:r>
              <a:rPr lang="en-US" dirty="0"/>
              <a:t>Describe the 1999–2008 50 State Quarters® program or the America the Beautiful Quarters® program. Collect and show your counselor five different quarters from circulation you have acquired from one of these programs.</a:t>
            </a:r>
          </a:p>
          <a:p>
            <a:pPr marL="514350" indent="-514350">
              <a:buFont typeface="+mj-lt"/>
              <a:buAutoNum type="arabicPeriod" startAt="5"/>
            </a:pPr>
            <a:r>
              <a:rPr lang="en-US" dirty="0"/>
              <a:t>Collect from circulation a set of currently circulating U.S. coins. Include one coin of each denomination (cent, nickel, dime, quarter, half-dollar, dollar). For each coin, locate the mint marks, if any, and the designer’s initials, if any.</a:t>
            </a:r>
          </a:p>
          <a:p>
            <a:endParaRPr lang="en-US"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442" y="252905"/>
            <a:ext cx="914400" cy="933450"/>
          </a:xfrm>
          <a:prstGeom prst="rect">
            <a:avLst/>
          </a:prstGeom>
        </p:spPr>
      </p:pic>
    </p:spTree>
    <p:extLst>
      <p:ext uri="{BB962C8B-B14F-4D97-AF65-F5344CB8AC3E}">
        <p14:creationId xmlns:p14="http://schemas.microsoft.com/office/powerpoint/2010/main" val="1904317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Coins</a:t>
            </a:r>
            <a:endParaRPr lang="en-US" dirty="0"/>
          </a:p>
        </p:txBody>
      </p:sp>
      <p:sp>
        <p:nvSpPr>
          <p:cNvPr id="3" name="Content Placeholder 2"/>
          <p:cNvSpPr>
            <a:spLocks noGrp="1"/>
          </p:cNvSpPr>
          <p:nvPr>
            <p:ph idx="1"/>
          </p:nvPr>
        </p:nvSpPr>
        <p:spPr>
          <a:xfrm>
            <a:off x="243489" y="1637922"/>
            <a:ext cx="4633311" cy="4915277"/>
          </a:xfrm>
        </p:spPr>
        <p:txBody>
          <a:bodyPr>
            <a:normAutofit fontScale="92500" lnSpcReduction="10000"/>
          </a:bodyPr>
          <a:lstStyle/>
          <a:p>
            <a:r>
              <a:rPr lang="en-US" dirty="0" smtClean="0"/>
              <a:t>One of the </a:t>
            </a:r>
            <a:r>
              <a:rPr lang="en-US" dirty="0"/>
              <a:t>easiest </a:t>
            </a:r>
            <a:r>
              <a:rPr lang="en-US" dirty="0" smtClean="0"/>
              <a:t>ways </a:t>
            </a:r>
            <a:r>
              <a:rPr lang="en-US" dirty="0"/>
              <a:t>to store coins is the use of two-by-two-inch </a:t>
            </a:r>
            <a:r>
              <a:rPr lang="en-US" dirty="0" smtClean="0"/>
              <a:t>Mylar </a:t>
            </a:r>
            <a:r>
              <a:rPr lang="en-US" dirty="0"/>
              <a:t>holders. </a:t>
            </a:r>
            <a:endParaRPr lang="en-US" dirty="0" smtClean="0"/>
          </a:p>
          <a:p>
            <a:r>
              <a:rPr lang="en-US" dirty="0" smtClean="0"/>
              <a:t>This </a:t>
            </a:r>
            <a:r>
              <a:rPr lang="en-US" dirty="0"/>
              <a:t>type of holder permits you to examine both sides of a coin and in such a manner that a fingerprint can not be left on the coin’s surface. </a:t>
            </a:r>
            <a:endParaRPr lang="en-US" dirty="0" smtClean="0"/>
          </a:p>
          <a:p>
            <a:r>
              <a:rPr lang="en-US" dirty="0" smtClean="0"/>
              <a:t>These </a:t>
            </a:r>
            <a:r>
              <a:rPr lang="en-US" dirty="0"/>
              <a:t>holders are available in sizes to accommodate every denomination of coin.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1335" y="1752599"/>
            <a:ext cx="3813049" cy="2544575"/>
          </a:xfrm>
          <a:prstGeom prst="rect">
            <a:avLst/>
          </a:prstGeom>
        </p:spPr>
      </p:pic>
    </p:spTree>
    <p:extLst>
      <p:ext uri="{BB962C8B-B14F-4D97-AF65-F5344CB8AC3E}">
        <p14:creationId xmlns:p14="http://schemas.microsoft.com/office/powerpoint/2010/main" val="4285514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Coins</a:t>
            </a:r>
            <a:endParaRPr lang="en-US" dirty="0"/>
          </a:p>
        </p:txBody>
      </p:sp>
      <p:sp>
        <p:nvSpPr>
          <p:cNvPr id="3" name="Content Placeholder 2"/>
          <p:cNvSpPr>
            <a:spLocks noGrp="1"/>
          </p:cNvSpPr>
          <p:nvPr>
            <p:ph idx="1"/>
          </p:nvPr>
        </p:nvSpPr>
        <p:spPr>
          <a:xfrm>
            <a:off x="3733800" y="1828800"/>
            <a:ext cx="5257800" cy="4606738"/>
          </a:xfrm>
        </p:spPr>
        <p:txBody>
          <a:bodyPr>
            <a:normAutofit fontScale="92500" lnSpcReduction="20000"/>
          </a:bodyPr>
          <a:lstStyle/>
          <a:p>
            <a:r>
              <a:rPr lang="en-US" dirty="0"/>
              <a:t>Coin Collecting “flips”, also in a two-by-two-inch size are another choice. </a:t>
            </a:r>
            <a:endParaRPr lang="en-US" dirty="0" smtClean="0"/>
          </a:p>
          <a:p>
            <a:r>
              <a:rPr lang="en-US" dirty="0" smtClean="0"/>
              <a:t>These </a:t>
            </a:r>
            <a:r>
              <a:rPr lang="en-US" dirty="0"/>
              <a:t>allow the viewing of both sides of the coin as well as the edge. </a:t>
            </a:r>
            <a:endParaRPr lang="en-US" dirty="0" smtClean="0"/>
          </a:p>
          <a:p>
            <a:r>
              <a:rPr lang="en-US" dirty="0" smtClean="0"/>
              <a:t>The </a:t>
            </a:r>
            <a:r>
              <a:rPr lang="en-US" dirty="0"/>
              <a:t>flip is divided into two sections. </a:t>
            </a:r>
            <a:endParaRPr lang="en-US" dirty="0" smtClean="0"/>
          </a:p>
          <a:p>
            <a:pPr lvl="1"/>
            <a:r>
              <a:rPr lang="en-US" dirty="0" smtClean="0"/>
              <a:t>The </a:t>
            </a:r>
            <a:r>
              <a:rPr lang="en-US" dirty="0"/>
              <a:t>front section is for the coin while the back section is reserved for the paper two-by-two card on which you may enter the date, denomination, grade and any other information that you require.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28800"/>
            <a:ext cx="3200133" cy="3219450"/>
          </a:xfrm>
          <a:prstGeom prst="rect">
            <a:avLst/>
          </a:prstGeom>
        </p:spPr>
      </p:pic>
    </p:spTree>
    <p:extLst>
      <p:ext uri="{BB962C8B-B14F-4D97-AF65-F5344CB8AC3E}">
        <p14:creationId xmlns:p14="http://schemas.microsoft.com/office/powerpoint/2010/main" val="490646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5</a:t>
            </a:r>
            <a:endParaRPr lang="en-US" dirty="0"/>
          </a:p>
        </p:txBody>
      </p:sp>
      <p:sp>
        <p:nvSpPr>
          <p:cNvPr id="5" name="Content Placeholder 4"/>
          <p:cNvSpPr>
            <a:spLocks noGrp="1"/>
          </p:cNvSpPr>
          <p:nvPr>
            <p:ph idx="1"/>
          </p:nvPr>
        </p:nvSpPr>
        <p:spPr/>
        <p:txBody>
          <a:bodyPr/>
          <a:lstStyle/>
          <a:p>
            <a:pPr marL="0" indent="0">
              <a:buNone/>
            </a:pPr>
            <a:r>
              <a:rPr lang="en-US" dirty="0"/>
              <a:t>Do ONE of the following:</a:t>
            </a:r>
          </a:p>
          <a:p>
            <a:pPr marL="914400" lvl="1" indent="-457200">
              <a:buFont typeface="+mj-lt"/>
              <a:buAutoNum type="alphaLcPeriod"/>
            </a:pPr>
            <a:r>
              <a:rPr lang="en-US" dirty="0"/>
              <a:t>Demonstrate to your counselor that you know how to use two U.S. or world coin reference catalogs.</a:t>
            </a:r>
          </a:p>
          <a:p>
            <a:pPr marL="914400" lvl="1" indent="-457200">
              <a:buFont typeface="+mj-lt"/>
              <a:buAutoNum type="alphaLcPeriod"/>
            </a:pPr>
            <a:r>
              <a:rPr lang="en-US" dirty="0"/>
              <a:t>Read a numismatic magazine or newspaper and tell your counselor about what you learned.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24497209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Reference Catalogue</a:t>
            </a:r>
            <a:endParaRPr lang="en-US" dirty="0"/>
          </a:p>
        </p:txBody>
      </p:sp>
      <p:sp>
        <p:nvSpPr>
          <p:cNvPr id="3" name="Content Placeholder 2"/>
          <p:cNvSpPr>
            <a:spLocks noGrp="1"/>
          </p:cNvSpPr>
          <p:nvPr>
            <p:ph idx="1"/>
          </p:nvPr>
        </p:nvSpPr>
        <p:spPr>
          <a:xfrm>
            <a:off x="152400" y="1828800"/>
            <a:ext cx="6324600" cy="4953000"/>
          </a:xfrm>
        </p:spPr>
        <p:txBody>
          <a:bodyPr>
            <a:normAutofit fontScale="62500" lnSpcReduction="20000"/>
          </a:bodyPr>
          <a:lstStyle/>
          <a:p>
            <a:r>
              <a:rPr lang="en-US" b="1" dirty="0"/>
              <a:t>A Guide Book of United States </a:t>
            </a:r>
            <a:r>
              <a:rPr lang="en-US" b="1" dirty="0" smtClean="0"/>
              <a:t>Coins</a:t>
            </a:r>
            <a:r>
              <a:rPr lang="en-US" dirty="0" smtClean="0"/>
              <a:t>, </a:t>
            </a:r>
            <a:r>
              <a:rPr lang="en-US" dirty="0"/>
              <a:t>first compiled by R. S. Yeoman in 1946, is a price guide for coin collectors of coins of the United States dollar, </a:t>
            </a:r>
            <a:r>
              <a:rPr lang="en-US" dirty="0" smtClean="0"/>
              <a:t>is commonly </a:t>
            </a:r>
            <a:r>
              <a:rPr lang="en-US" dirty="0"/>
              <a:t>known as the Red Book. </a:t>
            </a:r>
          </a:p>
          <a:p>
            <a:r>
              <a:rPr lang="en-US" dirty="0" smtClean="0"/>
              <a:t>Along with its sister publication, the older Handbook of United States Coins (The Official Blue Book), it </a:t>
            </a:r>
            <a:r>
              <a:rPr lang="en-US" dirty="0"/>
              <a:t>is considered an authoritative U.S. coin price guide. The Guide Book and Handbook got their nicknames (and now official trademarks), the "Red Book" and the "Blue Book," due to their respective solid red and blue </a:t>
            </a:r>
            <a:r>
              <a:rPr lang="en-US" dirty="0" smtClean="0"/>
              <a:t>covers. </a:t>
            </a:r>
            <a:r>
              <a:rPr lang="en-US" dirty="0"/>
              <a:t>Both books are published annually, dated for the following year. </a:t>
            </a:r>
          </a:p>
          <a:p>
            <a:r>
              <a:rPr lang="en-US" dirty="0"/>
              <a:t>The Red Book lists the retail price of all United States coins from colonial issues to modern circulating U.S. coins, including each year of issue, mint marks, and significant design variations</a:t>
            </a:r>
            <a:r>
              <a:rPr lang="en-US" dirty="0" smtClean="0"/>
              <a:t>.</a:t>
            </a:r>
          </a:p>
          <a:p>
            <a:r>
              <a:rPr lang="en-US" dirty="0" smtClean="0"/>
              <a:t> </a:t>
            </a:r>
            <a:r>
              <a:rPr lang="en-US" dirty="0"/>
              <a:t>In addition, the Red Book lists commemorative coins, mint sets and proof sets, and bullion </a:t>
            </a:r>
            <a:r>
              <a:rPr lang="en-US" dirty="0" smtClean="0"/>
              <a:t>coins. Each </a:t>
            </a:r>
            <a:r>
              <a:rPr lang="en-US" dirty="0"/>
              <a:t>listing includes variable prices based on a coin's measured quality, or grade.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211" y="1440272"/>
            <a:ext cx="1807445" cy="26043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7211" y="4027283"/>
            <a:ext cx="1807445" cy="2732638"/>
          </a:xfrm>
          <a:prstGeom prst="rect">
            <a:avLst/>
          </a:prstGeom>
        </p:spPr>
      </p:pic>
    </p:spTree>
    <p:extLst>
      <p:ext uri="{BB962C8B-B14F-4D97-AF65-F5344CB8AC3E}">
        <p14:creationId xmlns:p14="http://schemas.microsoft.com/office/powerpoint/2010/main" val="2256471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Numismatic Magazines and Newspapers</a:t>
            </a:r>
            <a:endParaRPr lang="en-US" dirty="0"/>
          </a:p>
        </p:txBody>
      </p:sp>
      <p:sp>
        <p:nvSpPr>
          <p:cNvPr id="3" name="Content Placeholder 2"/>
          <p:cNvSpPr>
            <a:spLocks noGrp="1"/>
          </p:cNvSpPr>
          <p:nvPr>
            <p:ph idx="1"/>
          </p:nvPr>
        </p:nvSpPr>
        <p:spPr>
          <a:xfrm>
            <a:off x="228600" y="1778798"/>
            <a:ext cx="6324600" cy="4926802"/>
          </a:xfrm>
        </p:spPr>
        <p:txBody>
          <a:bodyPr>
            <a:normAutofit fontScale="62500" lnSpcReduction="20000"/>
          </a:bodyPr>
          <a:lstStyle/>
          <a:p>
            <a:pPr marL="0" indent="0">
              <a:buNone/>
            </a:pPr>
            <a:r>
              <a:rPr lang="en-US" dirty="0"/>
              <a:t>Most coin collectors read at least one trade publication to see what’s happening in the industry, who has coins or currency for sale that may interest them, who’s buying what, timely coin prices, coin show and auction schedules, and similar current information and news</a:t>
            </a:r>
            <a:r>
              <a:rPr lang="en-US" dirty="0" smtClean="0"/>
              <a:t>.</a:t>
            </a:r>
          </a:p>
          <a:p>
            <a:pPr marL="0" indent="0">
              <a:buNone/>
            </a:pPr>
            <a:endParaRPr lang="en-US" dirty="0" smtClean="0"/>
          </a:p>
          <a:p>
            <a:pPr eaLnBrk="0" fontAlgn="base" hangingPunct="0">
              <a:spcBef>
                <a:spcPct val="0"/>
              </a:spcBef>
              <a:spcAft>
                <a:spcPct val="0"/>
              </a:spcAft>
            </a:pPr>
            <a:r>
              <a:rPr lang="en-US" altLang="en-US" b="1" i="1" dirty="0">
                <a:latin typeface="Arial" panose="020B0604020202020204" pitchFamily="34" charset="0"/>
              </a:rPr>
              <a:t>Coin Prices</a:t>
            </a:r>
            <a:r>
              <a:rPr lang="en-US" altLang="en-US" i="1" dirty="0">
                <a:latin typeface="Arial" panose="020B0604020202020204" pitchFamily="34" charset="0"/>
              </a:rPr>
              <a:t> </a:t>
            </a:r>
            <a:r>
              <a:rPr lang="en-US" altLang="en-US" dirty="0">
                <a:latin typeface="Arial" panose="020B0604020202020204" pitchFamily="34" charset="0"/>
              </a:rPr>
              <a:t>is published six times per year.</a:t>
            </a:r>
          </a:p>
          <a:p>
            <a:pPr eaLnBrk="0" fontAlgn="base" hangingPunct="0">
              <a:spcBef>
                <a:spcPct val="0"/>
              </a:spcBef>
              <a:spcAft>
                <a:spcPct val="0"/>
              </a:spcAft>
            </a:pPr>
            <a:r>
              <a:rPr lang="en-US" altLang="en-US" b="1" i="1" dirty="0">
                <a:latin typeface="Arial" panose="020B0604020202020204" pitchFamily="34" charset="0"/>
              </a:rPr>
              <a:t>Coin Values</a:t>
            </a:r>
            <a:r>
              <a:rPr lang="en-US" altLang="en-US" dirty="0">
                <a:latin typeface="Arial" panose="020B0604020202020204" pitchFamily="34" charset="0"/>
              </a:rPr>
              <a:t> is a monthly magazine.</a:t>
            </a:r>
          </a:p>
          <a:p>
            <a:pPr eaLnBrk="0" fontAlgn="base" hangingPunct="0">
              <a:spcBef>
                <a:spcPct val="0"/>
              </a:spcBef>
              <a:spcAft>
                <a:spcPct val="0"/>
              </a:spcAft>
            </a:pPr>
            <a:r>
              <a:rPr lang="en-US" altLang="en-US" b="1" i="1" dirty="0">
                <a:latin typeface="Arial" panose="020B0604020202020204" pitchFamily="34" charset="0"/>
              </a:rPr>
              <a:t>Coin World</a:t>
            </a:r>
            <a:r>
              <a:rPr lang="en-US" altLang="en-US" dirty="0">
                <a:latin typeface="Arial" panose="020B0604020202020204" pitchFamily="34" charset="0"/>
              </a:rPr>
              <a:t> is a must-read weekly newspaper that’s been published since 1952.</a:t>
            </a:r>
          </a:p>
          <a:p>
            <a:pPr eaLnBrk="0" fontAlgn="base" hangingPunct="0">
              <a:spcBef>
                <a:spcPct val="0"/>
              </a:spcBef>
              <a:spcAft>
                <a:spcPct val="0"/>
              </a:spcAft>
            </a:pPr>
            <a:r>
              <a:rPr lang="en-US" altLang="en-US" b="1" i="1" dirty="0">
                <a:latin typeface="Arial" panose="020B0604020202020204" pitchFamily="34" charset="0"/>
              </a:rPr>
              <a:t>Coins</a:t>
            </a:r>
            <a:r>
              <a:rPr lang="en-US" altLang="en-US" dirty="0">
                <a:latin typeface="Arial" panose="020B0604020202020204" pitchFamily="34" charset="0"/>
              </a:rPr>
              <a:t> is a monthly magazine.</a:t>
            </a:r>
          </a:p>
          <a:p>
            <a:pPr eaLnBrk="0" fontAlgn="base" hangingPunct="0">
              <a:spcBef>
                <a:spcPct val="0"/>
              </a:spcBef>
              <a:spcAft>
                <a:spcPct val="0"/>
              </a:spcAft>
            </a:pPr>
            <a:r>
              <a:rPr lang="en-US" altLang="en-US" b="1" i="1" dirty="0">
                <a:latin typeface="Arial" panose="020B0604020202020204" pitchFamily="34" charset="0"/>
              </a:rPr>
              <a:t>Numismatic News</a:t>
            </a:r>
            <a:r>
              <a:rPr lang="en-US" altLang="en-US" dirty="0">
                <a:latin typeface="Arial" panose="020B0604020202020204" pitchFamily="34" charset="0"/>
              </a:rPr>
              <a:t> is a weekly newspaper that has been published since 1952.</a:t>
            </a:r>
          </a:p>
          <a:p>
            <a:pPr eaLnBrk="0" fontAlgn="base" hangingPunct="0">
              <a:spcBef>
                <a:spcPct val="0"/>
              </a:spcBef>
              <a:spcAft>
                <a:spcPct val="0"/>
              </a:spcAft>
            </a:pPr>
            <a:r>
              <a:rPr lang="en-US" altLang="en-US" b="1" i="1" dirty="0">
                <a:latin typeface="Arial" panose="020B0604020202020204" pitchFamily="34" charset="0"/>
              </a:rPr>
              <a:t>Numismatist </a:t>
            </a:r>
            <a:r>
              <a:rPr lang="en-US" altLang="en-US" dirty="0">
                <a:latin typeface="Arial" panose="020B0604020202020204" pitchFamily="34" charset="0"/>
              </a:rPr>
              <a:t>is for anyone with any interest in coins. It has been published monthly since 1888 and is included in the American Numismatic Association basic membership package.</a:t>
            </a:r>
          </a:p>
          <a:p>
            <a:pPr eaLnBrk="0" fontAlgn="base" hangingPunct="0">
              <a:spcBef>
                <a:spcPct val="0"/>
              </a:spcBef>
              <a:spcAft>
                <a:spcPct val="0"/>
              </a:spcAft>
            </a:pPr>
            <a:r>
              <a:rPr lang="en-US" altLang="en-US" b="1" i="1" dirty="0">
                <a:latin typeface="Arial" panose="020B0604020202020204" pitchFamily="34" charset="0"/>
              </a:rPr>
              <a:t>World Coin News</a:t>
            </a:r>
            <a:r>
              <a:rPr lang="en-US" altLang="en-US" dirty="0">
                <a:latin typeface="Arial" panose="020B0604020202020204" pitchFamily="34" charset="0"/>
              </a:rPr>
              <a:t> is a monthly magazine.</a:t>
            </a:r>
          </a:p>
          <a:p>
            <a:pPr eaLnBrk="0" fontAlgn="base" hangingPunct="0">
              <a:spcBef>
                <a:spcPct val="0"/>
              </a:spcBef>
              <a:spcAft>
                <a:spcPct val="0"/>
              </a:spcAft>
            </a:pPr>
            <a:r>
              <a:rPr lang="en-US" altLang="en-US" b="1" i="1" dirty="0" err="1">
                <a:latin typeface="Arial" panose="020B0604020202020204" pitchFamily="34" charset="0"/>
              </a:rPr>
              <a:t>WorldWide</a:t>
            </a:r>
            <a:r>
              <a:rPr lang="en-US" altLang="en-US" b="1" i="1" dirty="0">
                <a:latin typeface="Arial" panose="020B0604020202020204" pitchFamily="34" charset="0"/>
              </a:rPr>
              <a:t> Coins</a:t>
            </a:r>
            <a:r>
              <a:rPr lang="en-US" altLang="en-US" dirty="0">
                <a:latin typeface="Arial" panose="020B0604020202020204" pitchFamily="34" charset="0"/>
              </a:rPr>
              <a:t> is a magazine published six times per year.</a:t>
            </a:r>
          </a:p>
          <a:p>
            <a:endParaRPr lang="en-US" dirty="0"/>
          </a:p>
        </p:txBody>
      </p:sp>
      <p:pic>
        <p:nvPicPr>
          <p:cNvPr id="7" name="Picture 6"/>
          <p:cNvPicPr>
            <a:picLocks noChangeAspect="1"/>
          </p:cNvPicPr>
          <p:nvPr/>
        </p:nvPicPr>
        <p:blipFill>
          <a:blip r:embed="rId2"/>
          <a:stretch>
            <a:fillRect/>
          </a:stretch>
        </p:blipFill>
        <p:spPr>
          <a:xfrm>
            <a:off x="6629400" y="1199207"/>
            <a:ext cx="1995292" cy="268699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601" y="3886200"/>
            <a:ext cx="2000091" cy="2710482"/>
          </a:xfrm>
          <a:prstGeom prst="rect">
            <a:avLst/>
          </a:prstGeom>
        </p:spPr>
      </p:pic>
    </p:spTree>
    <p:extLst>
      <p:ext uri="{BB962C8B-B14F-4D97-AF65-F5344CB8AC3E}">
        <p14:creationId xmlns:p14="http://schemas.microsoft.com/office/powerpoint/2010/main" val="3316126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6</a:t>
            </a:r>
            <a:endParaRPr lang="en-US" dirty="0"/>
          </a:p>
        </p:txBody>
      </p:sp>
      <p:sp>
        <p:nvSpPr>
          <p:cNvPr id="5" name="Content Placeholder 4"/>
          <p:cNvSpPr>
            <a:spLocks noGrp="1"/>
          </p:cNvSpPr>
          <p:nvPr>
            <p:ph idx="1"/>
          </p:nvPr>
        </p:nvSpPr>
        <p:spPr/>
        <p:txBody>
          <a:bodyPr/>
          <a:lstStyle/>
          <a:p>
            <a:pPr marL="0" indent="0">
              <a:buNone/>
            </a:pPr>
            <a:r>
              <a:rPr lang="en-US" dirty="0"/>
              <a:t>Describe the 1999–2008 50 State Quarters® program or the America the Beautiful Quarters® program. Collect and show your counselor five different quarters from circulation you have acquired from one of these programs.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1336109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 State Quarters Program</a:t>
            </a:r>
            <a:endParaRPr lang="en-US" dirty="0"/>
          </a:p>
        </p:txBody>
      </p:sp>
      <p:sp>
        <p:nvSpPr>
          <p:cNvPr id="3" name="Content Placeholder 2"/>
          <p:cNvSpPr>
            <a:spLocks noGrp="1"/>
          </p:cNvSpPr>
          <p:nvPr>
            <p:ph idx="1"/>
          </p:nvPr>
        </p:nvSpPr>
        <p:spPr>
          <a:xfrm>
            <a:off x="207474" y="4038600"/>
            <a:ext cx="8707925" cy="2819400"/>
          </a:xfrm>
        </p:spPr>
        <p:txBody>
          <a:bodyPr>
            <a:normAutofit fontScale="70000" lnSpcReduction="20000"/>
          </a:bodyPr>
          <a:lstStyle/>
          <a:p>
            <a:r>
              <a:rPr lang="en-US" dirty="0"/>
              <a:t>Launched in 1999, the United States Mint’s 50 State Quarters Program was a 10-year initiative that honored each of the nation’s states in the order that they ratified the Constitution or were admitted into the Union. </a:t>
            </a:r>
            <a:endParaRPr lang="en-US" dirty="0" smtClean="0"/>
          </a:p>
          <a:p>
            <a:r>
              <a:rPr lang="en-US" dirty="0" smtClean="0"/>
              <a:t>Each </a:t>
            </a:r>
            <a:r>
              <a:rPr lang="en-US" dirty="0"/>
              <a:t>quarter was produced for about 10 weeks and will never be produced again. </a:t>
            </a:r>
            <a:endParaRPr lang="en-US" dirty="0" smtClean="0"/>
          </a:p>
          <a:p>
            <a:r>
              <a:rPr lang="en-US" dirty="0" smtClean="0"/>
              <a:t>State </a:t>
            </a:r>
            <a:r>
              <a:rPr lang="en-US" dirty="0"/>
              <a:t>designs are displayed on the reverse (tails) of the quarters, while the obverse design displays the familiar image of George Washington. </a:t>
            </a:r>
            <a:endParaRPr lang="en-US" dirty="0" smtClean="0"/>
          </a:p>
          <a:p>
            <a:r>
              <a:rPr lang="en-US" dirty="0" smtClean="0"/>
              <a:t>But</a:t>
            </a:r>
            <a:r>
              <a:rPr lang="en-US" dirty="0"/>
              <a:t>, to accommodate state designs on the reverse, the words “United States of America,” “Quarter Dollar,” “Liberty,” and “In God We Trust” all appear on the obverse.</a:t>
            </a: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0" y="1600200"/>
            <a:ext cx="3777917" cy="2286000"/>
          </a:xfrm>
          <a:prstGeom prst="rect">
            <a:avLst/>
          </a:prstGeom>
        </p:spPr>
      </p:pic>
    </p:spTree>
    <p:extLst>
      <p:ext uri="{BB962C8B-B14F-4D97-AF65-F5344CB8AC3E}">
        <p14:creationId xmlns:p14="http://schemas.microsoft.com/office/powerpoint/2010/main" val="3994169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 the Beautiful Quarters Program</a:t>
            </a:r>
            <a:endParaRPr lang="en-US" dirty="0"/>
          </a:p>
        </p:txBody>
      </p:sp>
      <p:sp>
        <p:nvSpPr>
          <p:cNvPr id="3" name="Content Placeholder 2"/>
          <p:cNvSpPr>
            <a:spLocks noGrp="1"/>
          </p:cNvSpPr>
          <p:nvPr>
            <p:ph idx="1"/>
          </p:nvPr>
        </p:nvSpPr>
        <p:spPr>
          <a:xfrm>
            <a:off x="304800" y="4343400"/>
            <a:ext cx="8539584" cy="2362200"/>
          </a:xfrm>
        </p:spPr>
        <p:txBody>
          <a:bodyPr>
            <a:normAutofit fontScale="62500" lnSpcReduction="20000"/>
          </a:bodyPr>
          <a:lstStyle/>
          <a:p>
            <a:r>
              <a:rPr lang="en-US" dirty="0"/>
              <a:t>The </a:t>
            </a:r>
            <a:r>
              <a:rPr lang="en-US" b="1" dirty="0"/>
              <a:t>America the Beautiful quarters</a:t>
            </a:r>
            <a:r>
              <a:rPr lang="en-US" dirty="0"/>
              <a:t> </a:t>
            </a:r>
            <a:r>
              <a:rPr lang="en-US" dirty="0" smtClean="0"/>
              <a:t>are </a:t>
            </a:r>
            <a:r>
              <a:rPr lang="en-US" dirty="0"/>
              <a:t>a series of 56 </a:t>
            </a:r>
            <a:r>
              <a:rPr lang="en-US" dirty="0" smtClean="0"/>
              <a:t>quarters </a:t>
            </a:r>
            <a:r>
              <a:rPr lang="en-US" dirty="0"/>
              <a:t>issued by the United States Mint starting in 2010 and scheduled to continue until </a:t>
            </a:r>
            <a:r>
              <a:rPr lang="en-US" dirty="0" smtClean="0"/>
              <a:t>2021. </a:t>
            </a:r>
          </a:p>
          <a:p>
            <a:r>
              <a:rPr lang="en-US" dirty="0" smtClean="0"/>
              <a:t>The </a:t>
            </a:r>
            <a:r>
              <a:rPr lang="en-US" dirty="0"/>
              <a:t>obverse (front) of all the coins depicts George Washington in a modified version of the portrait used for the original 1932 Washington </a:t>
            </a:r>
            <a:r>
              <a:rPr lang="en-US" dirty="0" smtClean="0"/>
              <a:t>quarter. </a:t>
            </a:r>
          </a:p>
          <a:p>
            <a:r>
              <a:rPr lang="en-US" dirty="0" smtClean="0"/>
              <a:t>There </a:t>
            </a:r>
            <a:r>
              <a:rPr lang="en-US" dirty="0"/>
              <a:t>will be five new reverse (back) designs each year </a:t>
            </a:r>
            <a:r>
              <a:rPr lang="en-US" dirty="0" smtClean="0"/>
              <a:t>and one </a:t>
            </a:r>
            <a:r>
              <a:rPr lang="en-US" dirty="0"/>
              <a:t>in </a:t>
            </a:r>
            <a:r>
              <a:rPr lang="en-US" dirty="0" smtClean="0"/>
              <a:t>2021, </a:t>
            </a:r>
            <a:r>
              <a:rPr lang="en-US" dirty="0"/>
              <a:t>each commemorating a national park or national site – one from each state, the federal district, and each territory. </a:t>
            </a:r>
            <a:endParaRPr lang="en-US" dirty="0" smtClean="0"/>
          </a:p>
          <a:p>
            <a:r>
              <a:rPr lang="en-US" dirty="0" smtClean="0"/>
              <a:t>The </a:t>
            </a:r>
            <a:r>
              <a:rPr lang="en-US" dirty="0"/>
              <a:t>program is authorized by the America’s Beautiful National Parks Quarter Dollar Coin Act of 2008.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0" y="1676400"/>
            <a:ext cx="3812592" cy="2541728"/>
          </a:xfrm>
          <a:prstGeom prst="rect">
            <a:avLst/>
          </a:prstGeom>
        </p:spPr>
      </p:pic>
    </p:spTree>
    <p:extLst>
      <p:ext uri="{BB962C8B-B14F-4D97-AF65-F5344CB8AC3E}">
        <p14:creationId xmlns:p14="http://schemas.microsoft.com/office/powerpoint/2010/main" val="2625609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7</a:t>
            </a:r>
            <a:endParaRPr lang="en-US" dirty="0"/>
          </a:p>
        </p:txBody>
      </p:sp>
      <p:sp>
        <p:nvSpPr>
          <p:cNvPr id="5" name="Content Placeholder 4"/>
          <p:cNvSpPr>
            <a:spLocks noGrp="1"/>
          </p:cNvSpPr>
          <p:nvPr>
            <p:ph idx="1"/>
          </p:nvPr>
        </p:nvSpPr>
        <p:spPr/>
        <p:txBody>
          <a:bodyPr/>
          <a:lstStyle/>
          <a:p>
            <a:pPr marL="0" indent="0">
              <a:buNone/>
            </a:pPr>
            <a:r>
              <a:rPr lang="en-US" dirty="0"/>
              <a:t>Collect from circulation a set of currently circulating U.S. coins. Include one coin of each denomination (cent, nickel, dime, quarter, half-dollar, dollar). For each coin, locate the mint marks, if any, and the designer’s initials, if any.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16015343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a:t>
            </a:r>
            <a:endParaRPr lang="en-US" dirty="0"/>
          </a:p>
        </p:txBody>
      </p:sp>
      <p:sp>
        <p:nvSpPr>
          <p:cNvPr id="5" name="TextBox 4"/>
          <p:cNvSpPr txBox="1"/>
          <p:nvPr/>
        </p:nvSpPr>
        <p:spPr>
          <a:xfrm>
            <a:off x="2775028" y="5739526"/>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6" name="TextBox 5"/>
          <p:cNvSpPr txBox="1"/>
          <p:nvPr/>
        </p:nvSpPr>
        <p:spPr>
          <a:xfrm>
            <a:off x="5029200" y="5745809"/>
            <a:ext cx="1905000" cy="400110"/>
          </a:xfrm>
          <a:prstGeom prst="rect">
            <a:avLst/>
          </a:prstGeom>
          <a:noFill/>
        </p:spPr>
        <p:txBody>
          <a:bodyPr wrap="square" rtlCol="0">
            <a:spAutoFit/>
          </a:bodyPr>
          <a:lstStyle/>
          <a:p>
            <a:r>
              <a:rPr lang="en-US" sz="2000" b="1" dirty="0" smtClean="0"/>
              <a:t>Designer Initials</a:t>
            </a:r>
            <a:endParaRPr lang="en-US" sz="2000" b="1" dirty="0"/>
          </a:p>
        </p:txBody>
      </p:sp>
      <p:pic>
        <p:nvPicPr>
          <p:cNvPr id="8" name="Content Placeholder 7"/>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1752600"/>
            <a:ext cx="6710363" cy="3386636"/>
          </a:xfrm>
        </p:spPr>
      </p:pic>
      <p:cxnSp>
        <p:nvCxnSpPr>
          <p:cNvPr id="10" name="Straight Arrow Connector 9"/>
          <p:cNvCxnSpPr>
            <a:stCxn id="5" idx="0"/>
          </p:cNvCxnSpPr>
          <p:nvPr/>
        </p:nvCxnSpPr>
        <p:spPr>
          <a:xfrm flipH="1" flipV="1">
            <a:off x="3331480" y="4349312"/>
            <a:ext cx="167448" cy="13902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05400" y="4343400"/>
            <a:ext cx="762000" cy="14024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867400" y="4445429"/>
            <a:ext cx="723900" cy="1326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8742" y="5750845"/>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8" name="Straight Arrow Connector 17"/>
          <p:cNvCxnSpPr/>
          <p:nvPr/>
        </p:nvCxnSpPr>
        <p:spPr>
          <a:xfrm flipV="1">
            <a:off x="1473713" y="4800600"/>
            <a:ext cx="382521" cy="91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55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startAt="8"/>
            </a:pPr>
            <a:r>
              <a:rPr lang="en-US" dirty="0" smtClean="0"/>
              <a:t>Do </a:t>
            </a:r>
            <a:r>
              <a:rPr lang="en-US" dirty="0"/>
              <a:t>the following:</a:t>
            </a:r>
          </a:p>
          <a:p>
            <a:pPr marL="914400" lvl="1" indent="-457200">
              <a:buFont typeface="+mj-lt"/>
              <a:buAutoNum type="alphaLcPeriod"/>
            </a:pPr>
            <a:r>
              <a:rPr lang="en-US" dirty="0"/>
              <a:t>Identify the people depicted on the following denominations of current U.S. paper money: $1, $2, $5, $10, $20, $50, and $100.</a:t>
            </a:r>
          </a:p>
          <a:p>
            <a:pPr marL="914400" lvl="1" indent="-457200">
              <a:buFont typeface="+mj-lt"/>
              <a:buAutoNum type="alphaLcPeriod"/>
            </a:pPr>
            <a:r>
              <a:rPr lang="en-US" dirty="0"/>
              <a:t>Explain “legal tender.”</a:t>
            </a:r>
          </a:p>
          <a:p>
            <a:pPr marL="914400" lvl="1" indent="-457200">
              <a:buFont typeface="+mj-lt"/>
              <a:buAutoNum type="alphaLcPeriod"/>
            </a:pPr>
            <a:r>
              <a:rPr lang="en-US" dirty="0"/>
              <a:t>Describe the role the Federal Reserve System plays in the distribution of currency.</a:t>
            </a:r>
          </a:p>
          <a:p>
            <a:pPr marL="514350" indent="-514350">
              <a:buFont typeface="+mj-lt"/>
              <a:buAutoNum type="arabicPeriod" startAt="8"/>
            </a:pPr>
            <a:r>
              <a:rPr lang="en-US" dirty="0"/>
              <a:t>Do ONE of the following:</a:t>
            </a:r>
          </a:p>
          <a:p>
            <a:pPr marL="914400" lvl="1" indent="-457200">
              <a:buFont typeface="+mj-lt"/>
              <a:buAutoNum type="alphaLcPeriod"/>
            </a:pPr>
            <a:r>
              <a:rPr lang="en-US" dirty="0"/>
              <a:t>Collect and identify 50 foreign coins from at least 10 different countries.</a:t>
            </a:r>
          </a:p>
          <a:p>
            <a:pPr marL="914400" lvl="1" indent="-457200">
              <a:buFont typeface="+mj-lt"/>
              <a:buAutoNum type="alphaLcPeriod"/>
            </a:pPr>
            <a:r>
              <a:rPr lang="en-US" dirty="0"/>
              <a:t>Collect and identify 20 bank notes from at least five different countries.</a:t>
            </a:r>
          </a:p>
          <a:p>
            <a:pPr marL="914400" lvl="1" indent="-457200">
              <a:buFont typeface="+mj-lt"/>
              <a:buAutoNum type="alphaLcPeriod"/>
            </a:pPr>
            <a:r>
              <a:rPr lang="en-US" dirty="0"/>
              <a:t>Collect and identify 15 different tokens or medals.</a:t>
            </a:r>
          </a:p>
          <a:p>
            <a:pPr marL="914400" lvl="1" indent="-457200">
              <a:buFont typeface="+mj-lt"/>
              <a:buAutoNum type="alphaLcPeriod"/>
            </a:pPr>
            <a:r>
              <a:rPr lang="en-US" dirty="0"/>
              <a:t>For each year since the year of your birth, collect a date set of a single type of coin </a:t>
            </a:r>
          </a:p>
          <a:p>
            <a:pPr marL="514350" indent="-514350">
              <a:buFont typeface="+mj-lt"/>
              <a:buAutoNum type="arabicPeriod" startAt="8"/>
            </a:pPr>
            <a:r>
              <a:rPr lang="en-US" dirty="0"/>
              <a:t>Do ONE of the following:</a:t>
            </a:r>
          </a:p>
          <a:p>
            <a:pPr marL="914400" lvl="1" indent="-457200">
              <a:buFont typeface="+mj-lt"/>
              <a:buAutoNum type="alphaLcPeriod"/>
            </a:pPr>
            <a:r>
              <a:rPr lang="en-US" dirty="0"/>
              <a:t>Tour a U.S. Mint facility, the Bureau of Engraving and Printing facility, a Federal Reserve bank, or a numismatic museum or exhibit, and describe what you learned to your counselor.</a:t>
            </a:r>
          </a:p>
          <a:p>
            <a:pPr marL="914400" lvl="1" indent="-457200">
              <a:buFont typeface="+mj-lt"/>
              <a:buAutoNum type="alphaLcPeriod"/>
            </a:pPr>
            <a:r>
              <a:rPr lang="en-US" dirty="0"/>
              <a:t>With your parent’s permission, attend a coin show or coin club meeting, or view the website of the U.S. Mint or a coin dealer, and report what you learned.</a:t>
            </a:r>
          </a:p>
          <a:p>
            <a:pPr marL="914400" lvl="1" indent="-457200">
              <a:buFont typeface="+mj-lt"/>
              <a:buAutoNum type="alphaLcPeriod"/>
            </a:pPr>
            <a:r>
              <a:rPr lang="en-US" dirty="0"/>
              <a:t>Give a talk about coin collecting to a group such as your troop, a Cub Scout pack, or your class at school.</a:t>
            </a:r>
          </a:p>
          <a:p>
            <a:pPr marL="914400" lvl="1" indent="-457200">
              <a:buFont typeface="+mj-lt"/>
              <a:buAutoNum type="alphaLcPeriod"/>
            </a:pPr>
            <a:r>
              <a:rPr lang="en-US" dirty="0"/>
              <a:t>Do drawings of five Colonial-era U.S. coins.</a:t>
            </a:r>
          </a:p>
          <a:p>
            <a:endParaRPr lang="en-US"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442" y="252905"/>
            <a:ext cx="914400" cy="933450"/>
          </a:xfrm>
          <a:prstGeom prst="rect">
            <a:avLst/>
          </a:prstGeom>
        </p:spPr>
      </p:pic>
    </p:spTree>
    <p:extLst>
      <p:ext uri="{BB962C8B-B14F-4D97-AF65-F5344CB8AC3E}">
        <p14:creationId xmlns:p14="http://schemas.microsoft.com/office/powerpoint/2010/main" val="3993191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Nickel</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720158"/>
            <a:ext cx="3121158" cy="312115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720158"/>
            <a:ext cx="3121158" cy="3121158"/>
          </a:xfrm>
          <a:prstGeom prst="rect">
            <a:avLst/>
          </a:prstGeom>
        </p:spPr>
      </p:pic>
      <p:sp>
        <p:nvSpPr>
          <p:cNvPr id="10" name="TextBox 9"/>
          <p:cNvSpPr txBox="1"/>
          <p:nvPr/>
        </p:nvSpPr>
        <p:spPr>
          <a:xfrm>
            <a:off x="2667000" y="56388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11" name="TextBox 10"/>
          <p:cNvSpPr txBox="1"/>
          <p:nvPr/>
        </p:nvSpPr>
        <p:spPr>
          <a:xfrm>
            <a:off x="5484879" y="56388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2" name="Straight Arrow Connector 11"/>
          <p:cNvCxnSpPr/>
          <p:nvPr/>
        </p:nvCxnSpPr>
        <p:spPr>
          <a:xfrm flipV="1">
            <a:off x="3276600" y="4572000"/>
            <a:ext cx="76200" cy="1066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321558" y="3505200"/>
            <a:ext cx="1374642" cy="22098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9479" y="56388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24" name="Straight Arrow Connector 23"/>
          <p:cNvCxnSpPr/>
          <p:nvPr/>
        </p:nvCxnSpPr>
        <p:spPr>
          <a:xfrm flipV="1">
            <a:off x="1216158" y="3962400"/>
            <a:ext cx="382521" cy="1752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637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791077"/>
            <a:ext cx="3121158" cy="30815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782778"/>
            <a:ext cx="3121158" cy="3081534"/>
          </a:xfrm>
          <a:prstGeom prst="rect">
            <a:avLst/>
          </a:prstGeom>
        </p:spPr>
      </p:pic>
      <p:sp>
        <p:nvSpPr>
          <p:cNvPr id="6" name="TextBox 5"/>
          <p:cNvSpPr txBox="1"/>
          <p:nvPr/>
        </p:nvSpPr>
        <p:spPr>
          <a:xfrm>
            <a:off x="4343400" y="54864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7" name="TextBox 6"/>
          <p:cNvSpPr txBox="1"/>
          <p:nvPr/>
        </p:nvSpPr>
        <p:spPr>
          <a:xfrm>
            <a:off x="1674879" y="54864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8" name="Straight Arrow Connector 7"/>
          <p:cNvCxnSpPr/>
          <p:nvPr/>
        </p:nvCxnSpPr>
        <p:spPr>
          <a:xfrm flipV="1">
            <a:off x="2627379" y="4572000"/>
            <a:ext cx="268221" cy="990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579879" y="4114800"/>
            <a:ext cx="1338410" cy="1447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838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28800"/>
            <a:ext cx="2895600" cy="289560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601" y="1828802"/>
            <a:ext cx="2900880" cy="2900880"/>
          </a:xfrm>
          <a:prstGeom prst="rect">
            <a:avLst/>
          </a:prstGeom>
        </p:spPr>
      </p:pic>
      <p:sp>
        <p:nvSpPr>
          <p:cNvPr id="7" name="TextBox 6"/>
          <p:cNvSpPr txBox="1"/>
          <p:nvPr/>
        </p:nvSpPr>
        <p:spPr>
          <a:xfrm>
            <a:off x="4343400" y="54864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8" name="TextBox 7"/>
          <p:cNvSpPr txBox="1"/>
          <p:nvPr/>
        </p:nvSpPr>
        <p:spPr>
          <a:xfrm>
            <a:off x="1674879" y="54864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9" name="Straight Arrow Connector 8"/>
          <p:cNvCxnSpPr/>
          <p:nvPr/>
        </p:nvCxnSpPr>
        <p:spPr>
          <a:xfrm flipV="1">
            <a:off x="2627379" y="4191000"/>
            <a:ext cx="649221" cy="1371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962400" y="3886200"/>
            <a:ext cx="955889" cy="1676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72200" y="5484891"/>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6" name="Straight Arrow Connector 15"/>
          <p:cNvCxnSpPr>
            <a:stCxn id="15" idx="0"/>
          </p:cNvCxnSpPr>
          <p:nvPr/>
        </p:nvCxnSpPr>
        <p:spPr>
          <a:xfrm flipH="1" flipV="1">
            <a:off x="7086600" y="3962401"/>
            <a:ext cx="38100" cy="15224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0"/>
          </p:cNvCxnSpPr>
          <p:nvPr/>
        </p:nvCxnSpPr>
        <p:spPr>
          <a:xfrm flipH="1" flipV="1">
            <a:off x="5522980" y="3962400"/>
            <a:ext cx="1601720" cy="1522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950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Half Dollar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755618"/>
            <a:ext cx="3121158" cy="30845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753747"/>
            <a:ext cx="3121158" cy="3121158"/>
          </a:xfrm>
          <a:prstGeom prst="rect">
            <a:avLst/>
          </a:prstGeom>
        </p:spPr>
      </p:pic>
      <p:sp>
        <p:nvSpPr>
          <p:cNvPr id="6" name="TextBox 5"/>
          <p:cNvSpPr txBox="1"/>
          <p:nvPr/>
        </p:nvSpPr>
        <p:spPr>
          <a:xfrm>
            <a:off x="903838" y="5562600"/>
            <a:ext cx="1447800" cy="400110"/>
          </a:xfrm>
          <a:prstGeom prst="rect">
            <a:avLst/>
          </a:prstGeom>
          <a:noFill/>
        </p:spPr>
        <p:txBody>
          <a:bodyPr wrap="square" rtlCol="0">
            <a:spAutoFit/>
          </a:bodyPr>
          <a:lstStyle/>
          <a:p>
            <a:r>
              <a:rPr lang="en-US" sz="2000" b="1" dirty="0" smtClean="0"/>
              <a:t>Mint Mark</a:t>
            </a:r>
            <a:endParaRPr lang="en-US" sz="2000" b="1" dirty="0"/>
          </a:p>
        </p:txBody>
      </p:sp>
      <p:cxnSp>
        <p:nvCxnSpPr>
          <p:cNvPr id="8" name="Straight Arrow Connector 7"/>
          <p:cNvCxnSpPr>
            <a:stCxn id="10" idx="0"/>
          </p:cNvCxnSpPr>
          <p:nvPr/>
        </p:nvCxnSpPr>
        <p:spPr>
          <a:xfrm flipH="1" flipV="1">
            <a:off x="2934461" y="4038600"/>
            <a:ext cx="1867660" cy="1524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95276" y="3962400"/>
            <a:ext cx="1648187" cy="1600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49621" y="55626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1" name="Straight Arrow Connector 10"/>
          <p:cNvCxnSpPr>
            <a:stCxn id="6" idx="0"/>
          </p:cNvCxnSpPr>
          <p:nvPr/>
        </p:nvCxnSpPr>
        <p:spPr>
          <a:xfrm flipV="1">
            <a:off x="1627738" y="4495800"/>
            <a:ext cx="774844" cy="1066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415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Dollar</a:t>
            </a:r>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1676400"/>
            <a:ext cx="7162800" cy="3581400"/>
          </a:xfrm>
          <a:prstGeom prst="rect">
            <a:avLst/>
          </a:prstGeom>
        </p:spPr>
      </p:pic>
      <p:sp>
        <p:nvSpPr>
          <p:cNvPr id="7" name="TextBox 6"/>
          <p:cNvSpPr txBox="1"/>
          <p:nvPr/>
        </p:nvSpPr>
        <p:spPr>
          <a:xfrm>
            <a:off x="4343400" y="54864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8" name="TextBox 7"/>
          <p:cNvSpPr txBox="1"/>
          <p:nvPr/>
        </p:nvSpPr>
        <p:spPr>
          <a:xfrm>
            <a:off x="1674879" y="54864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9" name="Straight Arrow Connector 8"/>
          <p:cNvCxnSpPr/>
          <p:nvPr/>
        </p:nvCxnSpPr>
        <p:spPr>
          <a:xfrm flipH="1" flipV="1">
            <a:off x="2362200" y="4953000"/>
            <a:ext cx="265179"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810000" y="4191000"/>
            <a:ext cx="1108290" cy="1371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72200" y="5484891"/>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2" name="Straight Arrow Connector 11"/>
          <p:cNvCxnSpPr>
            <a:stCxn id="11" idx="0"/>
          </p:cNvCxnSpPr>
          <p:nvPr/>
        </p:nvCxnSpPr>
        <p:spPr>
          <a:xfrm flipV="1">
            <a:off x="7124700" y="4343400"/>
            <a:ext cx="190500" cy="1141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16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8</a:t>
            </a:r>
            <a:endParaRPr lang="en-US" dirty="0"/>
          </a:p>
        </p:txBody>
      </p:sp>
      <p:sp>
        <p:nvSpPr>
          <p:cNvPr id="5" name="Content Placeholder 4"/>
          <p:cNvSpPr>
            <a:spLocks noGrp="1"/>
          </p:cNvSpPr>
          <p:nvPr>
            <p:ph idx="1"/>
          </p:nvPr>
        </p:nvSpPr>
        <p:spPr/>
        <p:txBody>
          <a:bodyPr/>
          <a:lstStyle/>
          <a:p>
            <a:pPr marL="0" indent="0">
              <a:buNone/>
            </a:pPr>
            <a:r>
              <a:rPr lang="en-US" dirty="0"/>
              <a:t>Do the following:</a:t>
            </a:r>
          </a:p>
          <a:p>
            <a:pPr marL="914400" lvl="1" indent="-457200">
              <a:buFont typeface="+mj-lt"/>
              <a:buAutoNum type="alphaLcPeriod"/>
            </a:pPr>
            <a:r>
              <a:rPr lang="en-US" dirty="0"/>
              <a:t>Identify the people depicted on the following denominations of current U.S. paper money: $1, $2, $5, $10, $20, $50, and $100.</a:t>
            </a:r>
          </a:p>
          <a:p>
            <a:pPr marL="914400" lvl="1" indent="-457200">
              <a:buFont typeface="+mj-lt"/>
              <a:buAutoNum type="alphaLcPeriod"/>
            </a:pPr>
            <a:r>
              <a:rPr lang="en-US" dirty="0"/>
              <a:t>Explain “legal tender.”</a:t>
            </a:r>
          </a:p>
          <a:p>
            <a:pPr marL="914400" lvl="1" indent="-457200">
              <a:buFont typeface="+mj-lt"/>
              <a:buAutoNum type="alphaLcPeriod"/>
            </a:pPr>
            <a:r>
              <a:rPr lang="en-US" dirty="0"/>
              <a:t>Describe the role the Federal Reserve System plays in the distribution of currency.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39771296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Portraits on U.S. Paper Currency</a:t>
            </a:r>
            <a:endParaRPr lang="en-US" dirty="0"/>
          </a:p>
        </p:txBody>
      </p:sp>
      <p:sp>
        <p:nvSpPr>
          <p:cNvPr id="11" name="Content Placeholder 10"/>
          <p:cNvSpPr>
            <a:spLocks noGrp="1"/>
          </p:cNvSpPr>
          <p:nvPr>
            <p:ph idx="1"/>
          </p:nvPr>
        </p:nvSpPr>
        <p:spPr>
          <a:xfrm>
            <a:off x="228600" y="1778798"/>
            <a:ext cx="2971800" cy="4275740"/>
          </a:xfrm>
        </p:spPr>
        <p:txBody>
          <a:bodyPr>
            <a:normAutofit/>
          </a:bodyPr>
          <a:lstStyle/>
          <a:p>
            <a:r>
              <a:rPr lang="en-US" sz="1800" dirty="0" smtClean="0"/>
              <a:t>$1 George Washington</a:t>
            </a:r>
          </a:p>
          <a:p>
            <a:r>
              <a:rPr lang="en-US" sz="1800" dirty="0" smtClean="0"/>
              <a:t>$2 Thomas Jefferson</a:t>
            </a:r>
          </a:p>
          <a:p>
            <a:r>
              <a:rPr lang="en-US" sz="1800" dirty="0" smtClean="0"/>
              <a:t>$5 Abraham Lincoln</a:t>
            </a:r>
          </a:p>
          <a:p>
            <a:r>
              <a:rPr lang="en-US" sz="1800" dirty="0" smtClean="0"/>
              <a:t>$10 Alexander Hamilton</a:t>
            </a:r>
          </a:p>
          <a:p>
            <a:r>
              <a:rPr lang="en-US" sz="1800" dirty="0" smtClean="0"/>
              <a:t>$20 Andrew Jackson</a:t>
            </a:r>
          </a:p>
          <a:p>
            <a:r>
              <a:rPr lang="en-US" sz="1800" dirty="0" smtClean="0"/>
              <a:t>$50 Ulysses S Grant</a:t>
            </a:r>
          </a:p>
          <a:p>
            <a:r>
              <a:rPr lang="en-US" sz="1800" dirty="0" smtClean="0"/>
              <a:t>$100 Benjamin Franklin</a:t>
            </a:r>
            <a:endParaRPr lang="en-US" sz="1800" dirty="0"/>
          </a:p>
        </p:txBody>
      </p:sp>
      <p:pic>
        <p:nvPicPr>
          <p:cNvPr id="12" name="Content Placeholder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7313" y="1752600"/>
            <a:ext cx="5679587" cy="4953000"/>
          </a:xfrm>
          <a:prstGeom prst="rect">
            <a:avLst/>
          </a:prstGeom>
        </p:spPr>
      </p:pic>
    </p:spTree>
    <p:extLst>
      <p:ext uri="{BB962C8B-B14F-4D97-AF65-F5344CB8AC3E}">
        <p14:creationId xmlns:p14="http://schemas.microsoft.com/office/powerpoint/2010/main" val="298965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Tender</a:t>
            </a:r>
            <a:endParaRPr lang="en-US" dirty="0"/>
          </a:p>
        </p:txBody>
      </p:sp>
      <p:sp>
        <p:nvSpPr>
          <p:cNvPr id="3" name="Content Placeholder 2"/>
          <p:cNvSpPr>
            <a:spLocks noGrp="1"/>
          </p:cNvSpPr>
          <p:nvPr>
            <p:ph idx="1"/>
          </p:nvPr>
        </p:nvSpPr>
        <p:spPr>
          <a:xfrm>
            <a:off x="5562600" y="1778798"/>
            <a:ext cx="3281784" cy="3402802"/>
          </a:xfrm>
        </p:spPr>
        <p:txBody>
          <a:bodyPr>
            <a:normAutofit fontScale="92500"/>
          </a:bodyPr>
          <a:lstStyle/>
          <a:p>
            <a:pPr marL="0" indent="0">
              <a:buNone/>
            </a:pPr>
            <a:r>
              <a:rPr lang="en-US" dirty="0"/>
              <a:t>Legal tender is the national currency, such as paper money and coins, that is declared by law to be valid payment for debts and financial obligations.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752600"/>
            <a:ext cx="4914900" cy="3276600"/>
          </a:xfrm>
          <a:prstGeom prst="rect">
            <a:avLst/>
          </a:prstGeom>
        </p:spPr>
      </p:pic>
    </p:spTree>
    <p:extLst>
      <p:ext uri="{BB962C8B-B14F-4D97-AF65-F5344CB8AC3E}">
        <p14:creationId xmlns:p14="http://schemas.microsoft.com/office/powerpoint/2010/main" val="271238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Reserve System</a:t>
            </a:r>
            <a:endParaRPr lang="en-US" dirty="0"/>
          </a:p>
        </p:txBody>
      </p:sp>
      <p:sp>
        <p:nvSpPr>
          <p:cNvPr id="3" name="Content Placeholder 2"/>
          <p:cNvSpPr>
            <a:spLocks noGrp="1"/>
          </p:cNvSpPr>
          <p:nvPr>
            <p:ph idx="1"/>
          </p:nvPr>
        </p:nvSpPr>
        <p:spPr>
          <a:xfrm>
            <a:off x="2133600" y="1600200"/>
            <a:ext cx="6710784" cy="5079202"/>
          </a:xfrm>
        </p:spPr>
        <p:txBody>
          <a:bodyPr>
            <a:noAutofit/>
          </a:bodyPr>
          <a:lstStyle/>
          <a:p>
            <a:r>
              <a:rPr lang="en-US" sz="1600" dirty="0"/>
              <a:t>When you receive cash from a bank, you have confidence that the money is genuine U.S. currency. However, that wasn’t always true. Prior to the formation of the Federal Reserve System in 1913, counterfeiting was a serious concern and even being able to get cash from your local bank might have been a challenge, particularly if you lived in a remote part of the country. </a:t>
            </a:r>
          </a:p>
          <a:p>
            <a:r>
              <a:rPr lang="en-US" sz="1600" dirty="0"/>
              <a:t>Since their inception, the 12 regional banks of the Federal Reserve System have been responsible for a number of important national and regional banking functions, including the distribution of currency and coin and ensuring that the currency is genuine and fit for commerce.</a:t>
            </a:r>
          </a:p>
          <a:p>
            <a:r>
              <a:rPr lang="en-US" sz="1600" dirty="0"/>
              <a:t>The Federal Reserve System operates 28 cash processing locations in the United States, providing U.S. currency and coin to financial institutions domestically and around the world.  Banks in the United States order currency and coin from the Federal Reserve (Fed) and deposit excess banknotes back with the Fed. </a:t>
            </a:r>
          </a:p>
          <a:p>
            <a:r>
              <a:rPr lang="en-US" sz="1600" dirty="0"/>
              <a:t>The Federal Reserve Cash Services function is responsible for validating the authenticity of each note, removing and destroying worn or damaged notes from circulation, and turning over suspected counterfeit notes to the U.S. Secret Service for investigation.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78798"/>
            <a:ext cx="1828800" cy="1828800"/>
          </a:xfrm>
          <a:prstGeom prst="rect">
            <a:avLst/>
          </a:prstGeom>
        </p:spPr>
      </p:pic>
    </p:spTree>
    <p:extLst>
      <p:ext uri="{BB962C8B-B14F-4D97-AF65-F5344CB8AC3E}">
        <p14:creationId xmlns:p14="http://schemas.microsoft.com/office/powerpoint/2010/main" val="625621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9</a:t>
            </a:r>
            <a:endParaRPr lang="en-US" dirty="0"/>
          </a:p>
        </p:txBody>
      </p:sp>
      <p:sp>
        <p:nvSpPr>
          <p:cNvPr id="5" name="Content Placeholder 4"/>
          <p:cNvSpPr>
            <a:spLocks noGrp="1"/>
          </p:cNvSpPr>
          <p:nvPr>
            <p:ph idx="1"/>
          </p:nvPr>
        </p:nvSpPr>
        <p:spPr/>
        <p:txBody>
          <a:bodyPr/>
          <a:lstStyle/>
          <a:p>
            <a:pPr marL="0" indent="0">
              <a:buNone/>
            </a:pPr>
            <a:r>
              <a:rPr lang="en-US" dirty="0"/>
              <a:t>Do ONE of the following:</a:t>
            </a:r>
          </a:p>
          <a:p>
            <a:pPr marL="914400" lvl="1" indent="-457200">
              <a:buFont typeface="+mj-lt"/>
              <a:buAutoNum type="alphaLcPeriod"/>
            </a:pPr>
            <a:r>
              <a:rPr lang="en-US" dirty="0"/>
              <a:t>Collect and identify 50 foreign coins from at least 10 different countries.</a:t>
            </a:r>
          </a:p>
          <a:p>
            <a:pPr marL="914400" lvl="1" indent="-457200">
              <a:buFont typeface="+mj-lt"/>
              <a:buAutoNum type="alphaLcPeriod"/>
            </a:pPr>
            <a:r>
              <a:rPr lang="en-US" dirty="0"/>
              <a:t>Collect and identify 20 bank notes from at least five different countries.</a:t>
            </a:r>
          </a:p>
          <a:p>
            <a:pPr marL="914400" lvl="1" indent="-457200">
              <a:buFont typeface="+mj-lt"/>
              <a:buAutoNum type="alphaLcPeriod"/>
            </a:pPr>
            <a:r>
              <a:rPr lang="en-US" dirty="0"/>
              <a:t>Collect and identify 15 different tokens or medals.</a:t>
            </a:r>
          </a:p>
          <a:p>
            <a:pPr marL="914400" lvl="1" indent="-457200">
              <a:buFont typeface="+mj-lt"/>
              <a:buAutoNum type="alphaLcPeriod"/>
            </a:pPr>
            <a:r>
              <a:rPr lang="en-US" dirty="0"/>
              <a:t>For each year since the year of your birth, collect a date set of a single type of </a:t>
            </a:r>
            <a:r>
              <a:rPr lang="en-US" dirty="0" smtClean="0"/>
              <a:t>coin.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3941936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1</a:t>
            </a:r>
            <a:endParaRPr lang="en-US" dirty="0"/>
          </a:p>
        </p:txBody>
      </p:sp>
      <p:sp>
        <p:nvSpPr>
          <p:cNvPr id="5" name="Content Placeholder 4"/>
          <p:cNvSpPr>
            <a:spLocks noGrp="1"/>
          </p:cNvSpPr>
          <p:nvPr>
            <p:ph idx="1"/>
          </p:nvPr>
        </p:nvSpPr>
        <p:spPr>
          <a:xfrm>
            <a:off x="457200" y="1647825"/>
            <a:ext cx="8387184" cy="1116802"/>
          </a:xfrm>
        </p:spPr>
        <p:txBody>
          <a:bodyPr/>
          <a:lstStyle/>
          <a:p>
            <a:pPr marL="0" indent="0">
              <a:buNone/>
            </a:pPr>
            <a:r>
              <a:rPr lang="en-US" dirty="0"/>
              <a:t>Understand how coins are made, and where the active U.S. Mint facilities are located.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pic>
        <p:nvPicPr>
          <p:cNvPr id="2" name="Picture 1"/>
          <p:cNvPicPr>
            <a:picLocks noChangeAspect="1"/>
          </p:cNvPicPr>
          <p:nvPr/>
        </p:nvPicPr>
        <p:blipFill>
          <a:blip r:embed="rId3"/>
          <a:stretch>
            <a:fillRect/>
          </a:stretch>
        </p:blipFill>
        <p:spPr>
          <a:xfrm>
            <a:off x="2042238" y="2590800"/>
            <a:ext cx="5217108" cy="4043259"/>
          </a:xfrm>
          <a:prstGeom prst="rect">
            <a:avLst/>
          </a:prstGeom>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Coins and Bank Notes</a:t>
            </a:r>
            <a:endParaRPr lang="en-US" dirty="0"/>
          </a:p>
        </p:txBody>
      </p:sp>
      <p:sp>
        <p:nvSpPr>
          <p:cNvPr id="3" name="Content Placeholder 2"/>
          <p:cNvSpPr>
            <a:spLocks noGrp="1"/>
          </p:cNvSpPr>
          <p:nvPr>
            <p:ph idx="1"/>
          </p:nvPr>
        </p:nvSpPr>
        <p:spPr>
          <a:xfrm>
            <a:off x="381000" y="1739774"/>
            <a:ext cx="5340238" cy="3594226"/>
          </a:xfrm>
        </p:spPr>
        <p:txBody>
          <a:bodyPr>
            <a:normAutofit fontScale="92500" lnSpcReduction="20000"/>
          </a:bodyPr>
          <a:lstStyle/>
          <a:p>
            <a:r>
              <a:rPr lang="en-US" dirty="0"/>
              <a:t>One way to start collecting foreign coins </a:t>
            </a:r>
            <a:r>
              <a:rPr lang="en-US" dirty="0" smtClean="0"/>
              <a:t>and bank notes is </a:t>
            </a:r>
            <a:r>
              <a:rPr lang="en-US" dirty="0"/>
              <a:t>by attending local and domestic auctions. Coin auctions allow you to buy, sell and find values for foreign </a:t>
            </a:r>
            <a:r>
              <a:rPr lang="en-US" dirty="0" smtClean="0"/>
              <a:t>currency. </a:t>
            </a:r>
          </a:p>
          <a:p>
            <a:r>
              <a:rPr lang="en-US" dirty="0" smtClean="0"/>
              <a:t>Another </a:t>
            </a:r>
            <a:r>
              <a:rPr lang="en-US" dirty="0"/>
              <a:t>option would be to travel to a country and exchange American currency for foreign coins directly.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576812"/>
            <a:ext cx="2830822" cy="18966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496097"/>
            <a:ext cx="2830822" cy="3084431"/>
          </a:xfrm>
          <a:prstGeom prst="rect">
            <a:avLst/>
          </a:prstGeom>
        </p:spPr>
      </p:pic>
    </p:spTree>
    <p:extLst>
      <p:ext uri="{BB962C8B-B14F-4D97-AF65-F5344CB8AC3E}">
        <p14:creationId xmlns:p14="http://schemas.microsoft.com/office/powerpoint/2010/main" val="1745641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Medals and Tokens</a:t>
            </a:r>
            <a:endParaRPr lang="en-US" dirty="0"/>
          </a:p>
        </p:txBody>
      </p:sp>
      <p:sp>
        <p:nvSpPr>
          <p:cNvPr id="3" name="Content Placeholder 2"/>
          <p:cNvSpPr>
            <a:spLocks noGrp="1"/>
          </p:cNvSpPr>
          <p:nvPr>
            <p:ph idx="1"/>
          </p:nvPr>
        </p:nvSpPr>
        <p:spPr>
          <a:xfrm>
            <a:off x="206617" y="1752600"/>
            <a:ext cx="5518800" cy="5029200"/>
          </a:xfrm>
        </p:spPr>
        <p:txBody>
          <a:bodyPr>
            <a:normAutofit fontScale="70000" lnSpcReduction="20000"/>
          </a:bodyPr>
          <a:lstStyle/>
          <a:p>
            <a:r>
              <a:rPr lang="en-US" dirty="0" smtClean="0"/>
              <a:t>A </a:t>
            </a:r>
            <a:r>
              <a:rPr lang="en-US" b="1" dirty="0"/>
              <a:t>token</a:t>
            </a:r>
            <a:r>
              <a:rPr lang="en-US" dirty="0"/>
              <a:t> is a coin-like object that is usually made of metal and represents a particular value or coin. Token are sometimes referred to as "Good </a:t>
            </a:r>
            <a:r>
              <a:rPr lang="en-US" dirty="0" err="1"/>
              <a:t>Fors</a:t>
            </a:r>
            <a:r>
              <a:rPr lang="en-US" dirty="0"/>
              <a:t>" because they may be "Good For" or exchangeable for a particular item (like one glass of soda) or service (like one hair cut). Some can be traded for actual money, most cannot. Tokens can advertise a particular merchant or product and can be very interesting and fun to </a:t>
            </a:r>
            <a:r>
              <a:rPr lang="en-US" dirty="0" smtClean="0"/>
              <a:t>collect.</a:t>
            </a:r>
          </a:p>
          <a:p>
            <a:r>
              <a:rPr lang="en-US" dirty="0" smtClean="0"/>
              <a:t>A </a:t>
            </a:r>
            <a:r>
              <a:rPr lang="en-US" b="1" dirty="0"/>
              <a:t>medal</a:t>
            </a:r>
            <a:r>
              <a:rPr lang="en-US" dirty="0"/>
              <a:t> is a coin-like object that is struck for award, celebration or commemoration. Unlike a token or coin, they have no stated value. Medals can be beautiful, elaborate pieces of art and are highly collectible.</a:t>
            </a:r>
            <a:br>
              <a:rPr lang="en-US" dirty="0"/>
            </a:br>
            <a:endParaRPr lang="en-US" dirty="0"/>
          </a:p>
        </p:txBody>
      </p:sp>
      <p:pic>
        <p:nvPicPr>
          <p:cNvPr id="4" name="Picture 3"/>
          <p:cNvPicPr>
            <a:picLocks noChangeAspect="1"/>
          </p:cNvPicPr>
          <p:nvPr/>
        </p:nvPicPr>
        <p:blipFill>
          <a:blip r:embed="rId2" cstate="print">
            <a:clrChange>
              <a:clrFrom>
                <a:srgbClr val="EAE4E4"/>
              </a:clrFrom>
              <a:clrTo>
                <a:srgbClr val="EAE4E4">
                  <a:alpha val="0"/>
                </a:srgbClr>
              </a:clrTo>
            </a:clrChange>
            <a:extLst>
              <a:ext uri="{28A0092B-C50C-407E-A947-70E740481C1C}">
                <a14:useLocalDpi xmlns:a14="http://schemas.microsoft.com/office/drawing/2010/main" val="0"/>
              </a:ext>
            </a:extLst>
          </a:blip>
          <a:stretch>
            <a:fillRect/>
          </a:stretch>
        </p:blipFill>
        <p:spPr>
          <a:xfrm>
            <a:off x="5845420" y="1054457"/>
            <a:ext cx="3097145" cy="25328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419" y="3762586"/>
            <a:ext cx="3097145" cy="15485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419" y="5302435"/>
            <a:ext cx="2857143" cy="1479365"/>
          </a:xfrm>
          <a:prstGeom prst="rect">
            <a:avLst/>
          </a:prstGeom>
        </p:spPr>
      </p:pic>
    </p:spTree>
    <p:extLst>
      <p:ext uri="{BB962C8B-B14F-4D97-AF65-F5344CB8AC3E}">
        <p14:creationId xmlns:p14="http://schemas.microsoft.com/office/powerpoint/2010/main" val="1973173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0582" y="762000"/>
            <a:ext cx="6710784" cy="1040602"/>
          </a:xfrm>
        </p:spPr>
        <p:txBody>
          <a:bodyPr/>
          <a:lstStyle/>
          <a:p>
            <a:pPr marL="0" indent="0">
              <a:buNone/>
            </a:pPr>
            <a:r>
              <a:rPr lang="en-US" dirty="0"/>
              <a:t>For each year since the year of your birth, collect a date set of a single type of </a:t>
            </a:r>
            <a:r>
              <a:rPr lang="en-US" dirty="0" smtClean="0"/>
              <a:t>coin.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01" y="1802602"/>
            <a:ext cx="1479756" cy="14739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380" y="1804409"/>
            <a:ext cx="1491122" cy="14721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554" y="1802603"/>
            <a:ext cx="1469692" cy="14739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298" y="1802602"/>
            <a:ext cx="1470783" cy="147399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7042" y="1802602"/>
            <a:ext cx="1468262" cy="147399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801" y="3352799"/>
            <a:ext cx="1479756" cy="148457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6376" y="3352800"/>
            <a:ext cx="1478794" cy="148457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2988" y="3352798"/>
            <a:ext cx="1484571" cy="148457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9601" y="3352798"/>
            <a:ext cx="1477373" cy="1484571"/>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4917" y="3346464"/>
            <a:ext cx="1460387" cy="1467517"/>
          </a:xfrm>
          <a:prstGeom prst="rect">
            <a:avLst/>
          </a:prstGeom>
        </p:spPr>
      </p:pic>
      <p:pic>
        <p:nvPicPr>
          <p:cNvPr id="15" name="Picture 1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884" y="4904516"/>
            <a:ext cx="1486553" cy="1490908"/>
          </a:xfrm>
          <a:prstGeom prst="rect">
            <a:avLst/>
          </a:prstGeom>
        </p:spPr>
      </p:pic>
      <p:pic>
        <p:nvPicPr>
          <p:cNvPr id="16" name="Picture 1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6377" y="4913570"/>
            <a:ext cx="1478794" cy="1486015"/>
          </a:xfrm>
          <a:prstGeom prst="rect">
            <a:avLst/>
          </a:prstGeom>
        </p:spPr>
      </p:pic>
      <p:pic>
        <p:nvPicPr>
          <p:cNvPr id="17" name="Picture 16"/>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9111" y="4913566"/>
            <a:ext cx="1468264" cy="1473999"/>
          </a:xfrm>
          <a:prstGeom prst="rect">
            <a:avLst/>
          </a:prstGeom>
        </p:spPr>
      </p:pic>
      <p:pic>
        <p:nvPicPr>
          <p:cNvPr id="18" name="Picture 17"/>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9601" y="4913566"/>
            <a:ext cx="1540179" cy="1473999"/>
          </a:xfrm>
          <a:prstGeom prst="rect">
            <a:avLst/>
          </a:prstGeom>
        </p:spPr>
      </p:pic>
      <p:pic>
        <p:nvPicPr>
          <p:cNvPr id="19" name="Picture 18"/>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2006" y="4918550"/>
            <a:ext cx="1469015" cy="1469015"/>
          </a:xfrm>
          <a:prstGeom prst="rect">
            <a:avLst/>
          </a:prstGeom>
        </p:spPr>
      </p:pic>
    </p:spTree>
    <p:extLst>
      <p:ext uri="{BB962C8B-B14F-4D97-AF65-F5344CB8AC3E}">
        <p14:creationId xmlns:p14="http://schemas.microsoft.com/office/powerpoint/2010/main" val="3135744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10</a:t>
            </a:r>
            <a:endParaRPr lang="en-US" dirty="0"/>
          </a:p>
        </p:txBody>
      </p:sp>
      <p:sp>
        <p:nvSpPr>
          <p:cNvPr id="5" name="Content Placeholder 4"/>
          <p:cNvSpPr>
            <a:spLocks noGrp="1"/>
          </p:cNvSpPr>
          <p:nvPr>
            <p:ph idx="1"/>
          </p:nvPr>
        </p:nvSpPr>
        <p:spPr/>
        <p:txBody>
          <a:bodyPr>
            <a:normAutofit fontScale="92500" lnSpcReduction="20000"/>
          </a:bodyPr>
          <a:lstStyle/>
          <a:p>
            <a:pPr marL="0" indent="0">
              <a:buNone/>
            </a:pPr>
            <a:r>
              <a:rPr lang="en-US" dirty="0"/>
              <a:t>Do ONE of the following:</a:t>
            </a:r>
          </a:p>
          <a:p>
            <a:pPr marL="914400" lvl="1" indent="-457200">
              <a:buFont typeface="+mj-lt"/>
              <a:buAutoNum type="alphaLcPeriod"/>
            </a:pPr>
            <a:r>
              <a:rPr lang="en-US" dirty="0"/>
              <a:t>Tour a U.S. Mint facility, the Bureau of Engraving and Printing facility, a Federal Reserve bank, or a numismatic museum or exhibit, and describe what you learned to your counselor.</a:t>
            </a:r>
          </a:p>
          <a:p>
            <a:pPr marL="914400" lvl="1" indent="-457200">
              <a:buFont typeface="+mj-lt"/>
              <a:buAutoNum type="alphaLcPeriod"/>
            </a:pPr>
            <a:r>
              <a:rPr lang="en-US" dirty="0"/>
              <a:t>With your parent’s permission, attend a coin show or coin club meeting, or view the website of the U.S. Mint or a coin dealer, and report what you learned.</a:t>
            </a:r>
          </a:p>
          <a:p>
            <a:pPr marL="914400" lvl="1" indent="-457200">
              <a:buFont typeface="+mj-lt"/>
              <a:buAutoNum type="alphaLcPeriod"/>
            </a:pPr>
            <a:r>
              <a:rPr lang="en-US" dirty="0"/>
              <a:t>Give a talk about coin collecting to a group such as your troop, a Cub Scout pack, or your class at school.</a:t>
            </a:r>
          </a:p>
          <a:p>
            <a:pPr marL="914400" lvl="1" indent="-457200">
              <a:buFont typeface="+mj-lt"/>
              <a:buAutoNum type="alphaLcPeriod"/>
            </a:pPr>
            <a:r>
              <a:rPr lang="en-US" dirty="0"/>
              <a:t>Do drawings of five Colonial-era U.S. coins.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714375"/>
            <a:ext cx="914400" cy="933450"/>
          </a:xfrm>
          <a:prstGeom prst="rect">
            <a:avLst/>
          </a:prstGeom>
        </p:spPr>
      </p:pic>
    </p:spTree>
    <p:extLst>
      <p:ext uri="{BB962C8B-B14F-4D97-AF65-F5344CB8AC3E}">
        <p14:creationId xmlns:p14="http://schemas.microsoft.com/office/powerpoint/2010/main" val="3969199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Mint Facility</a:t>
            </a:r>
            <a:endParaRPr lang="en-US" dirty="0"/>
          </a:p>
        </p:txBody>
      </p:sp>
      <p:sp>
        <p:nvSpPr>
          <p:cNvPr id="6" name="Content Placeholder 5"/>
          <p:cNvSpPr>
            <a:spLocks noGrp="1"/>
          </p:cNvSpPr>
          <p:nvPr>
            <p:ph idx="1"/>
          </p:nvPr>
        </p:nvSpPr>
        <p:spPr>
          <a:xfrm>
            <a:off x="381000" y="4724400"/>
            <a:ext cx="8447540" cy="1294132"/>
          </a:xfrm>
        </p:spPr>
        <p:txBody>
          <a:bodyPr>
            <a:normAutofit fontScale="85000" lnSpcReduction="20000"/>
          </a:bodyPr>
          <a:lstStyle/>
          <a:p>
            <a:pPr marL="0" indent="0">
              <a:buNone/>
            </a:pPr>
            <a:r>
              <a:rPr lang="en-US" dirty="0" smtClean="0"/>
              <a:t>Today</a:t>
            </a:r>
            <a:r>
              <a:rPr lang="en-US" dirty="0"/>
              <a:t>, the Mint's headquarters (a non-coin-producing facility) are in Washington D.C.. It operates mint facilities in Philadelphia, Denver, San Francisco, and West Point, New York and a bullion depository at Fort Knox, Kentucky.</a:t>
            </a:r>
            <a:endParaRPr lang="en-US" dirty="0"/>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0"/>
            <a:ext cx="6172200" cy="3086099"/>
          </a:xfrm>
          <a:prstGeom prst="rect">
            <a:avLst/>
          </a:prstGeom>
        </p:spPr>
      </p:pic>
    </p:spTree>
    <p:extLst>
      <p:ext uri="{BB962C8B-B14F-4D97-AF65-F5344CB8AC3E}">
        <p14:creationId xmlns:p14="http://schemas.microsoft.com/office/powerpoint/2010/main" val="4274492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Bureau of Engraving and Printing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752600"/>
            <a:ext cx="3276600" cy="1917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757001"/>
            <a:ext cx="3276600" cy="1892300"/>
          </a:xfrm>
          <a:prstGeom prst="rect">
            <a:avLst/>
          </a:prstGeom>
        </p:spPr>
      </p:pic>
      <p:sp>
        <p:nvSpPr>
          <p:cNvPr id="6" name="TextBox 5"/>
          <p:cNvSpPr txBox="1"/>
          <p:nvPr/>
        </p:nvSpPr>
        <p:spPr>
          <a:xfrm>
            <a:off x="685800" y="3886200"/>
            <a:ext cx="3276600" cy="2031325"/>
          </a:xfrm>
          <a:prstGeom prst="rect">
            <a:avLst/>
          </a:prstGeom>
          <a:noFill/>
        </p:spPr>
        <p:txBody>
          <a:bodyPr wrap="square" rtlCol="0">
            <a:spAutoFit/>
          </a:bodyPr>
          <a:lstStyle/>
          <a:p>
            <a:r>
              <a:rPr lang="en-US" b="1" dirty="0"/>
              <a:t>Washington, DC Facility</a:t>
            </a:r>
            <a:r>
              <a:rPr lang="en-US" dirty="0"/>
              <a:t/>
            </a:r>
            <a:br>
              <a:rPr lang="en-US" dirty="0"/>
            </a:br>
            <a:r>
              <a:rPr lang="en-US" dirty="0" smtClean="0"/>
              <a:t>Department </a:t>
            </a:r>
            <a:r>
              <a:rPr lang="en-US" dirty="0"/>
              <a:t>of the Treasury</a:t>
            </a:r>
            <a:r>
              <a:rPr lang="en-US" dirty="0"/>
              <a:t/>
            </a:r>
            <a:br>
              <a:rPr lang="en-US" dirty="0"/>
            </a:br>
            <a:r>
              <a:rPr lang="en-US" dirty="0"/>
              <a:t>Bureau of Engraving and Printing</a:t>
            </a:r>
            <a:r>
              <a:rPr lang="en-US" dirty="0"/>
              <a:t/>
            </a:r>
            <a:br>
              <a:rPr lang="en-US" dirty="0"/>
            </a:br>
            <a:r>
              <a:rPr lang="en-US" dirty="0"/>
              <a:t>14th and C Streets, SW</a:t>
            </a:r>
            <a:r>
              <a:rPr lang="en-US" dirty="0"/>
              <a:t/>
            </a:r>
            <a:br>
              <a:rPr lang="en-US" dirty="0"/>
            </a:br>
            <a:r>
              <a:rPr lang="en-US" dirty="0"/>
              <a:t>Washington, DC 20228</a:t>
            </a:r>
            <a:r>
              <a:rPr lang="en-US" dirty="0"/>
              <a:t/>
            </a:r>
            <a:br>
              <a:rPr lang="en-US" dirty="0"/>
            </a:br>
            <a:endParaRPr lang="en-US" dirty="0"/>
          </a:p>
          <a:p>
            <a:r>
              <a:rPr lang="en-US" b="1" dirty="0" smtClean="0"/>
              <a:t>Public </a:t>
            </a:r>
            <a:r>
              <a:rPr lang="en-US" b="1" dirty="0"/>
              <a:t>Tours:</a:t>
            </a:r>
            <a:r>
              <a:rPr lang="en-US" dirty="0"/>
              <a:t> </a:t>
            </a:r>
            <a:r>
              <a:rPr lang="en-US" dirty="0" smtClean="0"/>
              <a:t>1-866-874-2330</a:t>
            </a:r>
            <a:endParaRPr lang="en-US" dirty="0">
              <a:effectLst/>
            </a:endParaRPr>
          </a:p>
        </p:txBody>
      </p:sp>
      <p:sp>
        <p:nvSpPr>
          <p:cNvPr id="7" name="TextBox 6"/>
          <p:cNvSpPr txBox="1"/>
          <p:nvPr/>
        </p:nvSpPr>
        <p:spPr>
          <a:xfrm>
            <a:off x="5334000" y="3886199"/>
            <a:ext cx="3276600" cy="2031325"/>
          </a:xfrm>
          <a:prstGeom prst="rect">
            <a:avLst/>
          </a:prstGeom>
          <a:noFill/>
        </p:spPr>
        <p:txBody>
          <a:bodyPr wrap="square" rtlCol="0">
            <a:spAutoFit/>
          </a:bodyPr>
          <a:lstStyle/>
          <a:p>
            <a:r>
              <a:rPr lang="en-US" b="1" dirty="0"/>
              <a:t>Fort Worth, TX Facility</a:t>
            </a:r>
            <a:r>
              <a:rPr lang="en-US" dirty="0"/>
              <a:t/>
            </a:r>
            <a:br>
              <a:rPr lang="en-US" dirty="0"/>
            </a:br>
            <a:r>
              <a:rPr lang="en-US" dirty="0" smtClean="0"/>
              <a:t>Department </a:t>
            </a:r>
            <a:r>
              <a:rPr lang="en-US" dirty="0"/>
              <a:t>of the Treasury</a:t>
            </a:r>
            <a:r>
              <a:rPr lang="en-US" dirty="0"/>
              <a:t/>
            </a:r>
            <a:br>
              <a:rPr lang="en-US" dirty="0"/>
            </a:br>
            <a:r>
              <a:rPr lang="en-US" dirty="0"/>
              <a:t>Bureau of Engraving and Printing</a:t>
            </a:r>
            <a:r>
              <a:rPr lang="en-US" dirty="0"/>
              <a:t/>
            </a:r>
            <a:br>
              <a:rPr lang="en-US" dirty="0"/>
            </a:br>
            <a:r>
              <a:rPr lang="en-US" dirty="0"/>
              <a:t>9000 Blue Mound Road</a:t>
            </a:r>
            <a:r>
              <a:rPr lang="en-US" dirty="0"/>
              <a:t/>
            </a:r>
            <a:br>
              <a:rPr lang="en-US" dirty="0"/>
            </a:br>
            <a:r>
              <a:rPr lang="en-US" dirty="0"/>
              <a:t>Fort Worth, TX 76131</a:t>
            </a:r>
            <a:r>
              <a:rPr lang="en-US" dirty="0"/>
              <a:t/>
            </a:r>
            <a:br>
              <a:rPr lang="en-US" dirty="0"/>
            </a:br>
            <a:r>
              <a:rPr lang="en-US" dirty="0"/>
              <a:t> </a:t>
            </a:r>
          </a:p>
          <a:p>
            <a:r>
              <a:rPr lang="en-US" b="1" dirty="0"/>
              <a:t>Public Tours:</a:t>
            </a:r>
            <a:r>
              <a:rPr lang="en-US" dirty="0"/>
              <a:t> </a:t>
            </a:r>
            <a:r>
              <a:rPr lang="en-US" dirty="0" smtClean="0"/>
              <a:t>1-866-865-1194</a:t>
            </a:r>
            <a:endParaRPr lang="en-US" dirty="0">
              <a:effectLst/>
            </a:endParaRPr>
          </a:p>
        </p:txBody>
      </p:sp>
    </p:spTree>
    <p:extLst>
      <p:ext uri="{BB962C8B-B14F-4D97-AF65-F5344CB8AC3E}">
        <p14:creationId xmlns:p14="http://schemas.microsoft.com/office/powerpoint/2010/main" val="818234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600" dirty="0" smtClean="0"/>
              <a:t>Federal Reserve Banks</a:t>
            </a:r>
            <a:endParaRPr lang="en-US" sz="3600"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352800" y="1295541"/>
            <a:ext cx="5632450" cy="3581400"/>
          </a:xfrm>
        </p:spPr>
      </p:pic>
      <p:pic>
        <p:nvPicPr>
          <p:cNvPr id="8" name="Picture 7"/>
          <p:cNvPicPr>
            <a:picLocks noChangeAspect="1"/>
          </p:cNvPicPr>
          <p:nvPr/>
        </p:nvPicPr>
        <p:blipFill>
          <a:blip r:embed="rId3"/>
          <a:stretch>
            <a:fillRect/>
          </a:stretch>
        </p:blipFill>
        <p:spPr>
          <a:xfrm>
            <a:off x="158750" y="1295541"/>
            <a:ext cx="3076575" cy="2886075"/>
          </a:xfrm>
          <a:prstGeom prst="rect">
            <a:avLst/>
          </a:prstGeom>
        </p:spPr>
      </p:pic>
    </p:spTree>
    <p:extLst>
      <p:ext uri="{BB962C8B-B14F-4D97-AF65-F5344CB8AC3E}">
        <p14:creationId xmlns:p14="http://schemas.microsoft.com/office/powerpoint/2010/main" val="1358393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Money Museum</a:t>
            </a:r>
            <a:endParaRPr lang="en-US" dirty="0"/>
          </a:p>
        </p:txBody>
      </p:sp>
      <p:sp>
        <p:nvSpPr>
          <p:cNvPr id="3" name="Content Placeholder 2"/>
          <p:cNvSpPr>
            <a:spLocks noGrp="1"/>
          </p:cNvSpPr>
          <p:nvPr>
            <p:ph idx="1"/>
          </p:nvPr>
        </p:nvSpPr>
        <p:spPr>
          <a:xfrm>
            <a:off x="1940929" y="4495800"/>
            <a:ext cx="6181726" cy="1558738"/>
          </a:xfrm>
        </p:spPr>
        <p:txBody>
          <a:bodyPr>
            <a:normAutofit fontScale="62500" lnSpcReduction="20000"/>
          </a:bodyPr>
          <a:lstStyle/>
          <a:p>
            <a:pPr marL="0" indent="0">
              <a:buNone/>
            </a:pPr>
            <a:r>
              <a:rPr lang="en-US" dirty="0"/>
              <a:t>Money Museum</a:t>
            </a:r>
            <a:br>
              <a:rPr lang="en-US" dirty="0"/>
            </a:br>
            <a:r>
              <a:rPr lang="en-US" dirty="0"/>
              <a:t>Federal Reserve Bank of Cleveland</a:t>
            </a:r>
            <a:br>
              <a:rPr lang="en-US" dirty="0"/>
            </a:br>
            <a:r>
              <a:rPr lang="en-US" dirty="0"/>
              <a:t>PO Box 6387</a:t>
            </a:r>
            <a:br>
              <a:rPr lang="en-US" dirty="0"/>
            </a:br>
            <a:r>
              <a:rPr lang="en-US" dirty="0"/>
              <a:t>Cleveland, OH </a:t>
            </a:r>
            <a:r>
              <a:rPr lang="en-US" dirty="0" smtClean="0"/>
              <a:t>44101-1387</a:t>
            </a:r>
          </a:p>
          <a:p>
            <a:pPr marL="0" indent="0">
              <a:buNone/>
            </a:pPr>
            <a:r>
              <a:rPr lang="en-US" b="1" dirty="0"/>
              <a:t>Phone:</a:t>
            </a:r>
            <a:r>
              <a:rPr lang="en-US" dirty="0"/>
              <a:t> 216-579-3188 </a:t>
            </a:r>
            <a:br>
              <a:rPr lang="en-US" dirty="0"/>
            </a:br>
            <a:r>
              <a:rPr lang="en-US" b="1" dirty="0"/>
              <a:t>Email:</a:t>
            </a:r>
            <a:r>
              <a:rPr lang="en-US" dirty="0"/>
              <a:t> </a:t>
            </a:r>
            <a:r>
              <a:rPr lang="en-US" dirty="0">
                <a:hlinkClick r:id="rId2"/>
              </a:rPr>
              <a:t>learningcenter@clev.frb.org</a:t>
            </a: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29" y="1905000"/>
            <a:ext cx="6181725" cy="2286000"/>
          </a:xfrm>
          <a:prstGeom prst="rect">
            <a:avLst/>
          </a:prstGeom>
        </p:spPr>
      </p:pic>
    </p:spTree>
    <p:extLst>
      <p:ext uri="{BB962C8B-B14F-4D97-AF65-F5344CB8AC3E}">
        <p14:creationId xmlns:p14="http://schemas.microsoft.com/office/powerpoint/2010/main" val="3525601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Mint Website</a:t>
            </a:r>
            <a:endParaRPr lang="en-US" dirty="0"/>
          </a:p>
        </p:txBody>
      </p:sp>
      <p:sp>
        <p:nvSpPr>
          <p:cNvPr id="3" name="Content Placeholder 2"/>
          <p:cNvSpPr>
            <a:spLocks noGrp="1"/>
          </p:cNvSpPr>
          <p:nvPr>
            <p:ph idx="1"/>
          </p:nvPr>
        </p:nvSpPr>
        <p:spPr>
          <a:xfrm>
            <a:off x="1828800" y="6096000"/>
            <a:ext cx="6602072" cy="568138"/>
          </a:xfrm>
        </p:spPr>
        <p:txBody>
          <a:bodyPr/>
          <a:lstStyle/>
          <a:p>
            <a:r>
              <a:rPr lang="en-US" dirty="0">
                <a:hlinkClick r:id="rId2"/>
              </a:rPr>
              <a:t>https://www.usmint.gov/</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524000"/>
            <a:ext cx="6602072" cy="4460631"/>
          </a:xfrm>
          <a:prstGeom prst="rect">
            <a:avLst/>
          </a:prstGeom>
        </p:spPr>
      </p:pic>
    </p:spTree>
    <p:extLst>
      <p:ext uri="{BB962C8B-B14F-4D97-AF65-F5344CB8AC3E}">
        <p14:creationId xmlns:p14="http://schemas.microsoft.com/office/powerpoint/2010/main" val="4071611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2362200"/>
            <a:ext cx="6710784" cy="3692338"/>
          </a:xfrm>
        </p:spPr>
        <p:txBody>
          <a:bodyPr/>
          <a:lstStyle/>
          <a:p>
            <a:pPr marL="457200" lvl="1" indent="0">
              <a:buNone/>
            </a:pPr>
            <a:r>
              <a:rPr lang="en-US" dirty="0"/>
              <a:t>Give a talk about coin collecting to a group such as your troop, a Cub Scout pack, or your class at school.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05000"/>
            <a:ext cx="2146175" cy="213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1206"/>
            <a:ext cx="5000625" cy="1847850"/>
          </a:xfrm>
          <a:prstGeom prst="rect">
            <a:avLst/>
          </a:prstGeom>
        </p:spPr>
      </p:pic>
      <p:pic>
        <p:nvPicPr>
          <p:cNvPr id="7" name="Picture 6"/>
          <p:cNvPicPr>
            <a:picLocks noChangeAspect="1"/>
          </p:cNvPicPr>
          <p:nvPr/>
        </p:nvPicPr>
        <p:blipFill>
          <a:blip r:embed="rId4"/>
          <a:stretch>
            <a:fillRect/>
          </a:stretch>
        </p:blipFill>
        <p:spPr>
          <a:xfrm>
            <a:off x="4824412" y="3733800"/>
            <a:ext cx="1752600" cy="2609850"/>
          </a:xfrm>
          <a:prstGeom prst="rect">
            <a:avLst/>
          </a:prstGeom>
        </p:spPr>
      </p:pic>
    </p:spTree>
    <p:extLst>
      <p:ext uri="{BB962C8B-B14F-4D97-AF65-F5344CB8AC3E}">
        <p14:creationId xmlns:p14="http://schemas.microsoft.com/office/powerpoint/2010/main" val="4132629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a:xfrm>
            <a:off x="152400" y="4038600"/>
            <a:ext cx="8610600" cy="2590800"/>
          </a:xfrm>
        </p:spPr>
        <p:txBody>
          <a:bodyPr>
            <a:normAutofit fontScale="77500" lnSpcReduction="20000"/>
          </a:bodyPr>
          <a:lstStyle/>
          <a:p>
            <a:pPr marL="0" indent="0">
              <a:buNone/>
            </a:pPr>
            <a:r>
              <a:rPr lang="en-US" b="1" dirty="0"/>
              <a:t>Step </a:t>
            </a:r>
            <a:r>
              <a:rPr lang="en-US" b="1" dirty="0" smtClean="0"/>
              <a:t>1: Blanking </a:t>
            </a:r>
            <a:endParaRPr lang="en-US" b="1" dirty="0"/>
          </a:p>
          <a:p>
            <a:r>
              <a:rPr lang="en-US" dirty="0"/>
              <a:t>The United States Mint uses rolls of metal that are approximately 13 inches wide and weigh several thousand pounds. </a:t>
            </a:r>
            <a:endParaRPr lang="en-US" dirty="0" smtClean="0"/>
          </a:p>
          <a:p>
            <a:r>
              <a:rPr lang="en-US" dirty="0" smtClean="0"/>
              <a:t>The </a:t>
            </a:r>
            <a:r>
              <a:rPr lang="en-US" dirty="0"/>
              <a:t>roll of metal is unwound and flattened to remove the curvature from the manufacturing process. </a:t>
            </a:r>
            <a:endParaRPr lang="en-US" dirty="0" smtClean="0"/>
          </a:p>
          <a:p>
            <a:r>
              <a:rPr lang="en-US" dirty="0" smtClean="0"/>
              <a:t>It </a:t>
            </a:r>
            <a:r>
              <a:rPr lang="en-US" dirty="0"/>
              <a:t>is then passed through a machine that punches out discs of metal that are now the proper thickness and diameter for the coin being made.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00200"/>
            <a:ext cx="6172200" cy="2372061"/>
          </a:xfrm>
          <a:prstGeom prst="rect">
            <a:avLst/>
          </a:prstGeom>
        </p:spPr>
      </p:pic>
    </p:spTree>
    <p:extLst>
      <p:ext uri="{BB962C8B-B14F-4D97-AF65-F5344CB8AC3E}">
        <p14:creationId xmlns:p14="http://schemas.microsoft.com/office/powerpoint/2010/main" val="2068574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600" y="1295399"/>
            <a:ext cx="3611942" cy="1791523"/>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1295400"/>
            <a:ext cx="3411256" cy="17915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71" y="3176617"/>
            <a:ext cx="3400367" cy="1700184"/>
          </a:xfrm>
          <a:prstGeom prst="rect">
            <a:avLst/>
          </a:prstGeom>
        </p:spPr>
      </p:pic>
      <p:sp>
        <p:nvSpPr>
          <p:cNvPr id="9" name="Title 8"/>
          <p:cNvSpPr>
            <a:spLocks noGrp="1"/>
          </p:cNvSpPr>
          <p:nvPr>
            <p:ph type="title"/>
          </p:nvPr>
        </p:nvSpPr>
        <p:spPr/>
        <p:txBody>
          <a:bodyPr/>
          <a:lstStyle/>
          <a:p>
            <a:r>
              <a:rPr lang="en-US" dirty="0" smtClean="0"/>
              <a:t>Colonia Era U.S. Coins</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55" y="4966495"/>
            <a:ext cx="3334302" cy="1667151"/>
          </a:xfrm>
          <a:prstGeom prst="rect">
            <a:avLst/>
          </a:prstGeom>
        </p:spPr>
      </p:pic>
      <p:pic>
        <p:nvPicPr>
          <p:cNvPr id="11" name="Pictur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8093" y="3169072"/>
            <a:ext cx="3336956" cy="1668478"/>
          </a:xfrm>
          <a:prstGeom prst="rect">
            <a:avLst/>
          </a:prstGeom>
        </p:spPr>
      </p:pic>
      <p:pic>
        <p:nvPicPr>
          <p:cNvPr id="12" name="Picture 1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8092" y="4947778"/>
            <a:ext cx="3359521" cy="1685868"/>
          </a:xfrm>
          <a:prstGeom prst="rect">
            <a:avLst/>
          </a:prstGeom>
        </p:spPr>
      </p:pic>
    </p:spTree>
    <p:extLst>
      <p:ext uri="{BB962C8B-B14F-4D97-AF65-F5344CB8AC3E}">
        <p14:creationId xmlns:p14="http://schemas.microsoft.com/office/powerpoint/2010/main" val="13299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Coins are Made</a:t>
            </a:r>
          </a:p>
        </p:txBody>
      </p:sp>
      <p:sp>
        <p:nvSpPr>
          <p:cNvPr id="3" name="Content Placeholder 2"/>
          <p:cNvSpPr>
            <a:spLocks noGrp="1"/>
          </p:cNvSpPr>
          <p:nvPr>
            <p:ph idx="1"/>
          </p:nvPr>
        </p:nvSpPr>
        <p:spPr>
          <a:xfrm>
            <a:off x="228600" y="1778798"/>
            <a:ext cx="4876800" cy="4275740"/>
          </a:xfrm>
        </p:spPr>
        <p:txBody>
          <a:bodyPr>
            <a:normAutofit fontScale="77500" lnSpcReduction="20000"/>
          </a:bodyPr>
          <a:lstStyle/>
          <a:p>
            <a:pPr marL="0" indent="0">
              <a:buNone/>
            </a:pPr>
            <a:r>
              <a:rPr lang="en-US" b="1" dirty="0" smtClean="0"/>
              <a:t>Step 2: </a:t>
            </a:r>
            <a:r>
              <a:rPr lang="en-US" b="1" dirty="0"/>
              <a:t>Riddling </a:t>
            </a:r>
          </a:p>
          <a:p>
            <a:r>
              <a:rPr lang="en-US" dirty="0" smtClean="0"/>
              <a:t>Up </a:t>
            </a:r>
            <a:r>
              <a:rPr lang="en-US" dirty="0"/>
              <a:t>to this point, the production process used to fabricate the metal blanks is dirty and is ran in a harsh environment. </a:t>
            </a:r>
            <a:endParaRPr lang="en-US" dirty="0" smtClean="0"/>
          </a:p>
          <a:p>
            <a:r>
              <a:rPr lang="en-US" dirty="0" smtClean="0"/>
              <a:t>It </a:t>
            </a:r>
            <a:r>
              <a:rPr lang="en-US" dirty="0"/>
              <a:t>is possible for small pieces of waste metal to get mixed in with the coin blanks. </a:t>
            </a:r>
            <a:endParaRPr lang="en-US" dirty="0" smtClean="0"/>
          </a:p>
          <a:p>
            <a:r>
              <a:rPr lang="en-US" dirty="0" smtClean="0"/>
              <a:t>The </a:t>
            </a:r>
            <a:r>
              <a:rPr lang="en-US" dirty="0"/>
              <a:t>riddling machine </a:t>
            </a:r>
            <a:r>
              <a:rPr lang="en-US" dirty="0" smtClean="0"/>
              <a:t>are </a:t>
            </a:r>
            <a:r>
              <a:rPr lang="en-US" dirty="0"/>
              <a:t>mechanical sifters that cull out undersize, oversize and </a:t>
            </a:r>
            <a:r>
              <a:rPr lang="en-US" dirty="0" smtClean="0"/>
              <a:t>misshapen blanks </a:t>
            </a:r>
            <a:r>
              <a:rPr lang="en-US" dirty="0"/>
              <a:t>and </a:t>
            </a:r>
            <a:r>
              <a:rPr lang="en-US" dirty="0" smtClean="0"/>
              <a:t>from </a:t>
            </a:r>
            <a:r>
              <a:rPr lang="en-US" dirty="0"/>
              <a:t>any foreign matter mixed in with the coin blanks.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719" y="1981200"/>
            <a:ext cx="3654352" cy="2743200"/>
          </a:xfrm>
          <a:prstGeom prst="rect">
            <a:avLst/>
          </a:prstGeom>
        </p:spPr>
      </p:pic>
    </p:spTree>
    <p:extLst>
      <p:ext uri="{BB962C8B-B14F-4D97-AF65-F5344CB8AC3E}">
        <p14:creationId xmlns:p14="http://schemas.microsoft.com/office/powerpoint/2010/main" val="375469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a:xfrm>
            <a:off x="152400" y="1778798"/>
            <a:ext cx="4119984" cy="4275740"/>
          </a:xfrm>
        </p:spPr>
        <p:txBody>
          <a:bodyPr>
            <a:normAutofit fontScale="70000" lnSpcReduction="20000"/>
          </a:bodyPr>
          <a:lstStyle/>
          <a:p>
            <a:pPr marL="0" indent="0">
              <a:buNone/>
            </a:pPr>
            <a:r>
              <a:rPr lang="en-US" b="1" dirty="0" smtClean="0"/>
              <a:t>Step 3: </a:t>
            </a:r>
            <a:r>
              <a:rPr lang="en-US" b="1" dirty="0"/>
              <a:t>Annealing and Cleaning </a:t>
            </a:r>
          </a:p>
          <a:p>
            <a:r>
              <a:rPr lang="en-US" dirty="0"/>
              <a:t>The mint then passes the coin blanks through in the annealing oven to soften the metal in preparation for striking. </a:t>
            </a:r>
            <a:endParaRPr lang="en-US" dirty="0" smtClean="0"/>
          </a:p>
          <a:p>
            <a:r>
              <a:rPr lang="en-US" dirty="0" smtClean="0"/>
              <a:t>From </a:t>
            </a:r>
            <a:r>
              <a:rPr lang="en-US" dirty="0"/>
              <a:t>the furnace, they go to a cooling water bath, followed by a polishing/brightening </a:t>
            </a:r>
            <a:r>
              <a:rPr lang="en-US" dirty="0" smtClean="0"/>
              <a:t>rinse that removes </a:t>
            </a:r>
            <a:r>
              <a:rPr lang="en-US" dirty="0"/>
              <a:t>any oil and dirt that may be on the surface of the coin. </a:t>
            </a:r>
            <a:endParaRPr lang="en-US" dirty="0" smtClean="0"/>
          </a:p>
          <a:p>
            <a:r>
              <a:rPr lang="en-US" dirty="0" smtClean="0"/>
              <a:t>Any </a:t>
            </a:r>
            <a:r>
              <a:rPr lang="en-US" dirty="0"/>
              <a:t>foreign material can become embedded in the coin during the striking process, and it would have to be scrapped. </a:t>
            </a:r>
          </a:p>
          <a:p>
            <a:pPr algn="ctr"/>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27703"/>
            <a:ext cx="4038600" cy="3031642"/>
          </a:xfrm>
          <a:prstGeom prst="rect">
            <a:avLst/>
          </a:prstGeom>
        </p:spPr>
      </p:pic>
    </p:spTree>
    <p:extLst>
      <p:ext uri="{BB962C8B-B14F-4D97-AF65-F5344CB8AC3E}">
        <p14:creationId xmlns:p14="http://schemas.microsoft.com/office/powerpoint/2010/main" val="200808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Coins are Made</a:t>
            </a:r>
          </a:p>
        </p:txBody>
      </p:sp>
      <p:sp>
        <p:nvSpPr>
          <p:cNvPr id="3" name="Content Placeholder 2"/>
          <p:cNvSpPr>
            <a:spLocks noGrp="1"/>
          </p:cNvSpPr>
          <p:nvPr>
            <p:ph idx="1"/>
          </p:nvPr>
        </p:nvSpPr>
        <p:spPr>
          <a:xfrm>
            <a:off x="381000" y="3581400"/>
            <a:ext cx="8463384" cy="3048000"/>
          </a:xfrm>
        </p:spPr>
        <p:txBody>
          <a:bodyPr>
            <a:normAutofit fontScale="85000" lnSpcReduction="10000"/>
          </a:bodyPr>
          <a:lstStyle/>
          <a:p>
            <a:pPr marL="0" indent="0">
              <a:buNone/>
            </a:pPr>
            <a:r>
              <a:rPr lang="en-US" b="1" dirty="0" smtClean="0"/>
              <a:t>Step 4: </a:t>
            </a:r>
            <a:r>
              <a:rPr lang="en-US" b="1" dirty="0"/>
              <a:t>Upsetting </a:t>
            </a:r>
          </a:p>
          <a:p>
            <a:r>
              <a:rPr lang="en-US" dirty="0"/>
              <a:t>Upsetting means to “upset” the edge of a coin to create a raised rim. </a:t>
            </a:r>
            <a:endParaRPr lang="en-US" dirty="0" smtClean="0"/>
          </a:p>
          <a:p>
            <a:r>
              <a:rPr lang="en-US" dirty="0" smtClean="0"/>
              <a:t>The </a:t>
            </a:r>
            <a:r>
              <a:rPr lang="en-US" dirty="0"/>
              <a:t>upsetting mill feeds the blank into a groove slightly narrower than its diameter. </a:t>
            </a:r>
            <a:endParaRPr lang="en-US" dirty="0" smtClean="0"/>
          </a:p>
          <a:p>
            <a:r>
              <a:rPr lang="en-US" dirty="0" smtClean="0"/>
              <a:t>This </a:t>
            </a:r>
            <a:r>
              <a:rPr lang="en-US" dirty="0"/>
              <a:t>pushes the metal up around the edge to form a rim</a:t>
            </a:r>
            <a:r>
              <a:rPr lang="en-US" dirty="0" smtClean="0"/>
              <a:t>.</a:t>
            </a:r>
          </a:p>
          <a:p>
            <a:r>
              <a:rPr lang="en-US" dirty="0" smtClean="0"/>
              <a:t>This </a:t>
            </a:r>
            <a:r>
              <a:rPr lang="en-US" dirty="0"/>
              <a:t>results in a </a:t>
            </a:r>
            <a:r>
              <a:rPr lang="en-US" dirty="0" smtClean="0"/>
              <a:t>planchet; a </a:t>
            </a:r>
            <a:r>
              <a:rPr lang="en-US" dirty="0"/>
              <a:t>plain metal disk from which a coin is made.</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786"/>
          <a:stretch/>
        </p:blipFill>
        <p:spPr>
          <a:xfrm>
            <a:off x="2133600" y="1726949"/>
            <a:ext cx="4191000" cy="1615888"/>
          </a:xfrm>
          <a:prstGeom prst="rect">
            <a:avLst/>
          </a:prstGeom>
        </p:spPr>
      </p:pic>
    </p:spTree>
    <p:extLst>
      <p:ext uri="{BB962C8B-B14F-4D97-AF65-F5344CB8AC3E}">
        <p14:creationId xmlns:p14="http://schemas.microsoft.com/office/powerpoint/2010/main" val="2169093940"/>
      </p:ext>
    </p:extLst>
  </p:cSld>
  <p:clrMapOvr>
    <a:masterClrMapping/>
  </p:clrMapOvr>
</p:sld>
</file>

<file path=ppt/theme/theme1.xml><?xml version="1.0" encoding="utf-8"?>
<a:theme xmlns:a="http://schemas.openxmlformats.org/drawingml/2006/main" name="20011-fin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20011-finance</Template>
  <TotalTime>476</TotalTime>
  <Words>3194</Words>
  <Application>Microsoft Office PowerPoint</Application>
  <PresentationFormat>On-screen Show (4:3)</PresentationFormat>
  <Paragraphs>249</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Microsoft Himalaya</vt:lpstr>
      <vt:lpstr>Microsoft New Tai Lue</vt:lpstr>
      <vt:lpstr>20011-finance</vt:lpstr>
      <vt:lpstr>Coin Collecting Merit Badge</vt:lpstr>
      <vt:lpstr>Coin Collecting  Merit Badge Requirements</vt:lpstr>
      <vt:lpstr>Coin Collecting  Merit Badge Requirements</vt:lpstr>
      <vt:lpstr>Coin Collecting  Merit Badge Requirements</vt:lpstr>
      <vt:lpstr>Requirement 1</vt:lpstr>
      <vt:lpstr>How Coins are Made</vt:lpstr>
      <vt:lpstr>How Coins are Made</vt:lpstr>
      <vt:lpstr>How Coins are Made</vt:lpstr>
      <vt:lpstr>How Coins are Made</vt:lpstr>
      <vt:lpstr>How Coins are Made</vt:lpstr>
      <vt:lpstr>How Coins are Made</vt:lpstr>
      <vt:lpstr>How Coins are Made</vt:lpstr>
      <vt:lpstr>Active U.S. Mints</vt:lpstr>
      <vt:lpstr>Requirement 2</vt:lpstr>
      <vt:lpstr>Obverse and Reverse</vt:lpstr>
      <vt:lpstr>Reeding</vt:lpstr>
      <vt:lpstr>Clad</vt:lpstr>
      <vt:lpstr>Type Set</vt:lpstr>
      <vt:lpstr>Date set</vt:lpstr>
      <vt:lpstr>Requirement 3</vt:lpstr>
      <vt:lpstr>Coin Grading Terms</vt:lpstr>
      <vt:lpstr>Coin Grading Terms</vt:lpstr>
      <vt:lpstr>Coin Grading Terms</vt:lpstr>
      <vt:lpstr>Coin Grading Terms</vt:lpstr>
      <vt:lpstr>Coin Grading Terms</vt:lpstr>
      <vt:lpstr>Coin Grading Terms</vt:lpstr>
      <vt:lpstr>Coin Grading Terms</vt:lpstr>
      <vt:lpstr>Requirement 4</vt:lpstr>
      <vt:lpstr>Storing Coins</vt:lpstr>
      <vt:lpstr>Storing Coins</vt:lpstr>
      <vt:lpstr>Storing Coins</vt:lpstr>
      <vt:lpstr>Requirement 5</vt:lpstr>
      <vt:lpstr>Coin Reference Catalogue</vt:lpstr>
      <vt:lpstr>Numismatic Magazines and Newspapers</vt:lpstr>
      <vt:lpstr>Requirement 6</vt:lpstr>
      <vt:lpstr>50 State Quarters Program</vt:lpstr>
      <vt:lpstr>America the Beautiful Quarters Program</vt:lpstr>
      <vt:lpstr>Requirement 7</vt:lpstr>
      <vt:lpstr>Cent</vt:lpstr>
      <vt:lpstr>Nickel</vt:lpstr>
      <vt:lpstr>Dime</vt:lpstr>
      <vt:lpstr>Quarter</vt:lpstr>
      <vt:lpstr>Half Dollar</vt:lpstr>
      <vt:lpstr>Dollar</vt:lpstr>
      <vt:lpstr>Requirement 8</vt:lpstr>
      <vt:lpstr>Portraits on U.S. Paper Currency</vt:lpstr>
      <vt:lpstr>Legal Tender</vt:lpstr>
      <vt:lpstr>Federal Reserve System</vt:lpstr>
      <vt:lpstr>Requirement 9</vt:lpstr>
      <vt:lpstr>Foreign Coins and Bank Notes</vt:lpstr>
      <vt:lpstr>Medals and Tokens</vt:lpstr>
      <vt:lpstr>PowerPoint Presentation</vt:lpstr>
      <vt:lpstr>Requirement 10</vt:lpstr>
      <vt:lpstr>U.S. Mint Facility</vt:lpstr>
      <vt:lpstr>Bureau of Engraving and Printing</vt:lpstr>
      <vt:lpstr>Federal Reserve Banks</vt:lpstr>
      <vt:lpstr> Money Museum</vt:lpstr>
      <vt:lpstr>U.S. Mint Website</vt:lpstr>
      <vt:lpstr>PowerPoint Presentation</vt:lpstr>
      <vt:lpstr>Colonia Era U.S. Coins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Terry McKibben</dc:creator>
  <cp:lastModifiedBy>Terry McKibben</cp:lastModifiedBy>
  <cp:revision>45</cp:revision>
  <dcterms:created xsi:type="dcterms:W3CDTF">2020-10-29T19:22:28Z</dcterms:created>
  <dcterms:modified xsi:type="dcterms:W3CDTF">2020-10-30T03:41:50Z</dcterms:modified>
</cp:coreProperties>
</file>